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4" r:id="rId9"/>
    <p:sldId id="262" r:id="rId10"/>
    <p:sldId id="266" r:id="rId11"/>
    <p:sldId id="267" r:id="rId12"/>
    <p:sldId id="268" r:id="rId13"/>
    <p:sldId id="269" r:id="rId14"/>
    <p:sldId id="270" r:id="rId15"/>
    <p:sldId id="271"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1054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15860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EBE35-538B-44D1-8400-9CA37F049496}"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259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406763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EBE35-538B-44D1-8400-9CA37F049496}"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067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02134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21705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218774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298310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DA9D2B1-774D-42D0-8B8F-987906593AA4}" type="datetimeFigureOut">
              <a:rPr lang="el-GR" smtClean="0"/>
              <a:t>20/6/2025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302473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303596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DA9D2B1-774D-42D0-8B8F-987906593AA4}" type="datetimeFigureOut">
              <a:rPr lang="el-GR" smtClean="0"/>
              <a:t>20/6/2025</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14582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DA9D2B1-774D-42D0-8B8F-987906593AA4}" type="datetimeFigureOut">
              <a:rPr lang="el-GR" smtClean="0"/>
              <a:t>20/6/2025</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5993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9D2B1-774D-42D0-8B8F-987906593AA4}" type="datetimeFigureOut">
              <a:rPr lang="el-GR" smtClean="0"/>
              <a:t>20/6/2025</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57622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159664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DA9D2B1-774D-42D0-8B8F-987906593AA4}" type="datetimeFigureOut">
              <a:rPr lang="el-GR" smtClean="0"/>
              <a:t>20/6/2025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EBE35-538B-44D1-8400-9CA37F049496}" type="slidenum">
              <a:rPr lang="el-GR" smtClean="0"/>
              <a:t>‹#›</a:t>
            </a:fld>
            <a:endParaRPr lang="el-GR"/>
          </a:p>
        </p:txBody>
      </p:sp>
    </p:spTree>
    <p:extLst>
      <p:ext uri="{BB962C8B-B14F-4D97-AF65-F5344CB8AC3E}">
        <p14:creationId xmlns:p14="http://schemas.microsoft.com/office/powerpoint/2010/main" val="51437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A9D2B1-774D-42D0-8B8F-987906593AA4}" type="datetimeFigureOut">
              <a:rPr lang="el-GR" smtClean="0"/>
              <a:t>20/6/2025</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53EBE35-538B-44D1-8400-9CA37F049496}" type="slidenum">
              <a:rPr lang="el-GR" smtClean="0"/>
              <a:t>‹#›</a:t>
            </a:fld>
            <a:endParaRPr lang="el-GR"/>
          </a:p>
        </p:txBody>
      </p:sp>
    </p:spTree>
    <p:extLst>
      <p:ext uri="{BB962C8B-B14F-4D97-AF65-F5344CB8AC3E}">
        <p14:creationId xmlns:p14="http://schemas.microsoft.com/office/powerpoint/2010/main" val="2136135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55EBA9-55EF-19E2-0163-C7F75F3ACEF8}"/>
              </a:ext>
            </a:extLst>
          </p:cNvPr>
          <p:cNvSpPr>
            <a:spLocks noGrp="1"/>
          </p:cNvSpPr>
          <p:nvPr>
            <p:ph type="ctrTitle"/>
          </p:nvPr>
        </p:nvSpPr>
        <p:spPr>
          <a:xfrm>
            <a:off x="1524000" y="490194"/>
            <a:ext cx="9144000" cy="1423447"/>
          </a:xfrm>
        </p:spPr>
        <p:txBody>
          <a:bodyPr>
            <a:normAutofit/>
          </a:bodyPr>
          <a:lstStyle/>
          <a:p>
            <a:r>
              <a:rPr lang="el-GR" sz="4800" b="1" dirty="0">
                <a:latin typeface="Arial" panose="020B0604020202020204" pitchFamily="34" charset="0"/>
                <a:cs typeface="Arial" panose="020B0604020202020204" pitchFamily="34" charset="0"/>
              </a:rPr>
              <a:t>ΣΧΕΔΙΟ ΔΡΑΣΗΣ Α ΚΥΚΛΟΥ </a:t>
            </a:r>
          </a:p>
        </p:txBody>
      </p:sp>
      <p:sp>
        <p:nvSpPr>
          <p:cNvPr id="3" name="Υπότιτλος 2">
            <a:extLst>
              <a:ext uri="{FF2B5EF4-FFF2-40B4-BE49-F238E27FC236}">
                <a16:creationId xmlns:a16="http://schemas.microsoft.com/office/drawing/2014/main" id="{B0A7BBBE-B0DA-9C6B-1D23-B33D0E70C8DC}"/>
              </a:ext>
            </a:extLst>
          </p:cNvPr>
          <p:cNvSpPr>
            <a:spLocks noGrp="1"/>
          </p:cNvSpPr>
          <p:nvPr>
            <p:ph type="subTitle" idx="1"/>
          </p:nvPr>
        </p:nvSpPr>
        <p:spPr>
          <a:xfrm>
            <a:off x="1250623" y="2414261"/>
            <a:ext cx="9144000" cy="1655762"/>
          </a:xfrm>
        </p:spPr>
        <p:txBody>
          <a:bodyPr>
            <a:normAutofit/>
          </a:bodyPr>
          <a:lstStyle/>
          <a:p>
            <a:r>
              <a:rPr lang="el-GR" sz="4000" b="1" dirty="0">
                <a:latin typeface="Arial" panose="020B0604020202020204" pitchFamily="34" charset="0"/>
                <a:cs typeface="Arial" panose="020B0604020202020204" pitchFamily="34" charset="0"/>
              </a:rPr>
              <a:t>ΣΔΕ ΜΕΣΟΛΟΓΓΙΟΥ</a:t>
            </a:r>
          </a:p>
          <a:p>
            <a:r>
              <a:rPr lang="el-GR" sz="4000" b="1" dirty="0">
                <a:latin typeface="Arial" panose="020B0604020202020204" pitchFamily="34" charset="0"/>
                <a:cs typeface="Arial" panose="020B0604020202020204" pitchFamily="34" charset="0"/>
              </a:rPr>
              <a:t>ΣΧ.ΕΤΟΣ 2024-2025</a:t>
            </a:r>
          </a:p>
        </p:txBody>
      </p:sp>
      <p:pic>
        <p:nvPicPr>
          <p:cNvPr id="4" name="Εικόνα 3"/>
          <p:cNvPicPr>
            <a:picLocks noChangeAspect="1"/>
          </p:cNvPicPr>
          <p:nvPr/>
        </p:nvPicPr>
        <p:blipFill>
          <a:blip r:embed="rId2"/>
          <a:stretch>
            <a:fillRect/>
          </a:stretch>
        </p:blipFill>
        <p:spPr>
          <a:xfrm>
            <a:off x="0" y="6096000"/>
            <a:ext cx="4210050" cy="762000"/>
          </a:xfrm>
          <a:prstGeom prst="rect">
            <a:avLst/>
          </a:prstGeom>
        </p:spPr>
      </p:pic>
    </p:spTree>
    <p:extLst>
      <p:ext uri="{BB962C8B-B14F-4D97-AF65-F5344CB8AC3E}">
        <p14:creationId xmlns:p14="http://schemas.microsoft.com/office/powerpoint/2010/main" val="340184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7A4850-B478-AE44-3493-854F3342A5ED}"/>
              </a:ext>
            </a:extLst>
          </p:cNvPr>
          <p:cNvSpPr>
            <a:spLocks noGrp="1"/>
          </p:cNvSpPr>
          <p:nvPr>
            <p:ph type="title"/>
          </p:nvPr>
        </p:nvSpPr>
        <p:spPr/>
        <p:txBody>
          <a:bodyPr/>
          <a:lstStyle/>
          <a:p>
            <a:r>
              <a:rPr lang="el-GR" dirty="0"/>
              <a:t>    Η εργασία «ντύθηκε» μουσικά</a:t>
            </a:r>
          </a:p>
        </p:txBody>
      </p:sp>
      <p:sp>
        <p:nvSpPr>
          <p:cNvPr id="3" name="Θέση περιεχομένου 2">
            <a:extLst>
              <a:ext uri="{FF2B5EF4-FFF2-40B4-BE49-F238E27FC236}">
                <a16:creationId xmlns:a16="http://schemas.microsoft.com/office/drawing/2014/main" id="{02B461D5-87C8-107C-860D-13E20AF8987E}"/>
              </a:ext>
            </a:extLst>
          </p:cNvPr>
          <p:cNvSpPr>
            <a:spLocks noGrp="1"/>
          </p:cNvSpPr>
          <p:nvPr>
            <p:ph sz="half" idx="1"/>
          </p:nvPr>
        </p:nvSpPr>
        <p:spPr>
          <a:xfrm>
            <a:off x="2589212" y="2133600"/>
            <a:ext cx="4313864" cy="3418788"/>
          </a:xfrm>
        </p:spPr>
        <p:txBody>
          <a:bodyPr>
            <a:normAutofit fontScale="92500" lnSpcReduction="10000"/>
          </a:body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anose="05020102010507070707" pitchFamily="18" charset="2"/>
              <a:buChar char=""/>
              <a:tabLst/>
              <a:defRPr/>
            </a:pPr>
            <a:r>
              <a:rPr kumimoji="0" lang="el-GR" altLang="el-GR" sz="2700" b="0" i="0" u="none" strike="noStrike" kern="1200" cap="none" spc="0" normalizeH="0" baseline="0" noProof="0" dirty="0">
                <a:ln>
                  <a:noFill/>
                </a:ln>
                <a:solidFill>
                  <a:prstClr val="black"/>
                </a:solidFill>
                <a:effectLst/>
                <a:uLnTx/>
                <a:uFillTx/>
                <a:latin typeface="Georgia"/>
                <a:ea typeface="+mn-ea"/>
                <a:cs typeface="+mn-cs"/>
              </a:rPr>
              <a:t>Η «διαδρομή» της υλοποίησης του σχεδίου δράσης επενδύθηκε μουσικά (σε κάθε της στάδιο) από επιλογές των εκπαιδευομένων, απόλυτα σχετικές με την θεματολογία που επεξεργάζονταν. </a:t>
            </a:r>
          </a:p>
          <a:p>
            <a:endParaRPr lang="el-GR" dirty="0"/>
          </a:p>
        </p:txBody>
      </p:sp>
      <p:sp>
        <p:nvSpPr>
          <p:cNvPr id="4" name="Θέση περιεχομένου 3">
            <a:extLst>
              <a:ext uri="{FF2B5EF4-FFF2-40B4-BE49-F238E27FC236}">
                <a16:creationId xmlns:a16="http://schemas.microsoft.com/office/drawing/2014/main" id="{78FDCE24-3507-D4F6-9020-5240C2C6238C}"/>
              </a:ext>
            </a:extLst>
          </p:cNvPr>
          <p:cNvSpPr>
            <a:spLocks noGrp="1"/>
          </p:cNvSpPr>
          <p:nvPr>
            <p:ph sz="half" idx="2"/>
          </p:nvPr>
        </p:nvSpPr>
        <p:spPr>
          <a:xfrm>
            <a:off x="7190747" y="2126222"/>
            <a:ext cx="4140272" cy="3303617"/>
          </a:xfrm>
        </p:spPr>
        <p:txBody>
          <a:bodyPr>
            <a:normAutofit fontScale="92500" lnSpcReduction="10000"/>
          </a:bodyPr>
          <a:lstStyle/>
          <a:p>
            <a:pPr marL="273050" marR="0" lvl="0" indent="-273050" algn="l" defTabSz="914400" rtl="0" eaLnBrk="1" fontAlgn="base" latinLnBrk="0" hangingPunct="1">
              <a:lnSpc>
                <a:spcPct val="100000"/>
              </a:lnSpc>
              <a:spcBef>
                <a:spcPct val="20000"/>
              </a:spcBef>
              <a:spcAft>
                <a:spcPct val="0"/>
              </a:spcAft>
              <a:buClr>
                <a:srgbClr val="D16349"/>
              </a:buClr>
              <a:buSzPct val="85000"/>
              <a:buFont typeface="Wingdings 2" panose="05020102010507070707" pitchFamily="18" charset="2"/>
              <a:buChar char=""/>
              <a:tabLst/>
              <a:defRPr/>
            </a:pPr>
            <a:r>
              <a:rPr kumimoji="0" lang="el-GR" altLang="el-GR" sz="2700" b="0" i="0" u="none" strike="noStrike" kern="1200" cap="none" spc="0" normalizeH="0" baseline="0" noProof="0" dirty="0">
                <a:ln>
                  <a:noFill/>
                </a:ln>
                <a:solidFill>
                  <a:prstClr val="black"/>
                </a:solidFill>
                <a:effectLst/>
                <a:uLnTx/>
                <a:uFillTx/>
                <a:latin typeface="Georgia"/>
                <a:ea typeface="+mn-ea"/>
                <a:cs typeface="+mn-cs"/>
              </a:rPr>
              <a:t>Το μουσικό ρεπερτόριο ενδεικτικά περιλάμβανε κλασσική μουσική, μουσική από τον ελληνικό κινηματογράφο, έντεχνο, λαϊκό ρεπερτόριο, καθώς και τεχνολογική μουσική πχ Ιωάννης Ξενάκης.</a:t>
            </a:r>
          </a:p>
          <a:p>
            <a:endParaRPr lang="el-GR" dirty="0"/>
          </a:p>
        </p:txBody>
      </p:sp>
    </p:spTree>
    <p:extLst>
      <p:ext uri="{BB962C8B-B14F-4D97-AF65-F5344CB8AC3E}">
        <p14:creationId xmlns:p14="http://schemas.microsoft.com/office/powerpoint/2010/main" val="68936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ρουχισμός, άτομο, έπιπλα, εσωτερικός χώρος&#10;&#10;Περιγραφή που δημιουργήθηκε αυτόματα">
            <a:extLst>
              <a:ext uri="{FF2B5EF4-FFF2-40B4-BE49-F238E27FC236}">
                <a16:creationId xmlns:a16="http://schemas.microsoft.com/office/drawing/2014/main" id="{0BC79314-5E2D-9B3F-34CF-87D5714E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969" y="489473"/>
            <a:ext cx="4423987" cy="5879054"/>
          </a:xfrm>
          <a:prstGeom prst="rect">
            <a:avLst/>
          </a:prstGeom>
          <a:ln w="127000" cap="sq">
            <a:solidFill>
              <a:srgbClr val="FFFFFF"/>
            </a:solidFill>
            <a:miter lim="800000"/>
          </a:ln>
        </p:spPr>
      </p:pic>
      <p:pic>
        <p:nvPicPr>
          <p:cNvPr id="9" name="Εικόνα 8" descr="Εικόνα που περιέχει ρουχισμός, έπιπλα, άτομο, ανθρώπινο πρόσωπο&#10;&#10;Περιγραφή που δημιουργήθηκε αυτόματα">
            <a:extLst>
              <a:ext uri="{FF2B5EF4-FFF2-40B4-BE49-F238E27FC236}">
                <a16:creationId xmlns:a16="http://schemas.microsoft.com/office/drawing/2014/main" id="{1FE23DF8-4CBF-BD88-0608-A5442F4E8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499" y="489473"/>
            <a:ext cx="4423987" cy="5879054"/>
          </a:xfrm>
          <a:prstGeom prst="rect">
            <a:avLst/>
          </a:prstGeom>
          <a:ln w="127000" cap="sq">
            <a:solidFill>
              <a:srgbClr val="FFFFFF"/>
            </a:solidFill>
            <a:miter lim="800000"/>
          </a:ln>
        </p:spPr>
      </p:pic>
    </p:spTree>
    <p:extLst>
      <p:ext uri="{BB962C8B-B14F-4D97-AF65-F5344CB8AC3E}">
        <p14:creationId xmlns:p14="http://schemas.microsoft.com/office/powerpoint/2010/main" val="317653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ρουχισμός, άτομο, ανθρώπινο πρόσωπο, άνδρας&#10;&#10;Περιγραφή που δημιουργήθηκε αυτόματα">
            <a:extLst>
              <a:ext uri="{FF2B5EF4-FFF2-40B4-BE49-F238E27FC236}">
                <a16:creationId xmlns:a16="http://schemas.microsoft.com/office/drawing/2014/main" id="{6E689126-65FE-79FA-FA3C-771B187F7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64" y="489473"/>
            <a:ext cx="4547040" cy="6062721"/>
          </a:xfrm>
          <a:prstGeom prst="rect">
            <a:avLst/>
          </a:prstGeom>
          <a:ln w="127000" cap="sq">
            <a:solidFill>
              <a:srgbClr val="FFFFFF"/>
            </a:solidFill>
            <a:miter lim="800000"/>
          </a:ln>
        </p:spPr>
      </p:pic>
      <p:pic>
        <p:nvPicPr>
          <p:cNvPr id="3" name="Εικόνα 2" descr="Εικόνα που περιέχει άτομο, ρουχισμός, είδη γραφείου, εσωτερικός χώρος&#10;&#10;Περιγραφή που δημιουργήθηκε αυτόματα">
            <a:extLst>
              <a:ext uri="{FF2B5EF4-FFF2-40B4-BE49-F238E27FC236}">
                <a16:creationId xmlns:a16="http://schemas.microsoft.com/office/drawing/2014/main" id="{C7C48A9D-24F0-7F18-D577-EE26C4E6F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094" y="489473"/>
            <a:ext cx="4562197" cy="6062721"/>
          </a:xfrm>
          <a:prstGeom prst="rect">
            <a:avLst/>
          </a:prstGeom>
          <a:ln w="127000" cap="sq">
            <a:solidFill>
              <a:srgbClr val="FFFFFF"/>
            </a:solidFill>
            <a:miter lim="800000"/>
          </a:ln>
        </p:spPr>
      </p:pic>
    </p:spTree>
    <p:extLst>
      <p:ext uri="{BB962C8B-B14F-4D97-AF65-F5344CB8AC3E}">
        <p14:creationId xmlns:p14="http://schemas.microsoft.com/office/powerpoint/2010/main" val="34869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έπιπλα, ρουχισμός, άτομο, καρέκλα&#10;&#10;Περιγραφή που δημιουργήθηκε αυτόματα">
            <a:extLst>
              <a:ext uri="{FF2B5EF4-FFF2-40B4-BE49-F238E27FC236}">
                <a16:creationId xmlns:a16="http://schemas.microsoft.com/office/drawing/2014/main" id="{20B6039E-6BD6-FB48-F387-E29EB51AC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75" y="345364"/>
            <a:ext cx="4713882" cy="6285177"/>
          </a:xfrm>
          <a:prstGeom prst="rect">
            <a:avLst/>
          </a:prstGeom>
          <a:ln w="127000" cap="sq">
            <a:solidFill>
              <a:srgbClr val="FFFFFF"/>
            </a:solidFill>
            <a:miter lim="800000"/>
          </a:ln>
        </p:spPr>
      </p:pic>
      <p:pic>
        <p:nvPicPr>
          <p:cNvPr id="5" name="Εικόνα 4" descr="Εικόνα που περιέχει άτομο, ρουχισμός, ανθρώπινο πρόσωπο, άνδρας&#10;&#10;Περιγραφή που δημιουργήθηκε αυτόματα">
            <a:extLst>
              <a:ext uri="{FF2B5EF4-FFF2-40B4-BE49-F238E27FC236}">
                <a16:creationId xmlns:a16="http://schemas.microsoft.com/office/drawing/2014/main" id="{08843775-BEF6-273E-8BFB-D6AB1E030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482" y="1095315"/>
            <a:ext cx="6202484" cy="4667369"/>
          </a:xfrm>
          <a:prstGeom prst="rect">
            <a:avLst/>
          </a:prstGeom>
          <a:ln w="127000" cap="sq">
            <a:solidFill>
              <a:srgbClr val="FFFFFF"/>
            </a:solidFill>
            <a:miter lim="800000"/>
          </a:ln>
        </p:spPr>
      </p:pic>
    </p:spTree>
    <p:extLst>
      <p:ext uri="{BB962C8B-B14F-4D97-AF65-F5344CB8AC3E}">
        <p14:creationId xmlns:p14="http://schemas.microsoft.com/office/powerpoint/2010/main" val="163349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ρουχισμός, εσωτερικός χώρος, άτομο, τοίχος&#10;&#10;Περιγραφή που δημιουργήθηκε αυτόματα">
            <a:extLst>
              <a:ext uri="{FF2B5EF4-FFF2-40B4-BE49-F238E27FC236}">
                <a16:creationId xmlns:a16="http://schemas.microsoft.com/office/drawing/2014/main" id="{40A861CF-9FB2-3F76-9193-EE6174741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39" y="322020"/>
            <a:ext cx="4660468" cy="6213959"/>
          </a:xfrm>
          <a:prstGeom prst="rect">
            <a:avLst/>
          </a:prstGeom>
          <a:ln w="127000" cap="sq">
            <a:solidFill>
              <a:srgbClr val="FFFFFF"/>
            </a:solidFill>
            <a:miter lim="800000"/>
          </a:ln>
        </p:spPr>
      </p:pic>
      <p:pic>
        <p:nvPicPr>
          <p:cNvPr id="7" name="Εικόνα 6" descr="Εικόνα που περιέχει ρουχισμός, εσωτερικός χώρος, άτομο, καρέκλα&#10;&#10;Περιγραφή που δημιουργήθηκε αυτόματα">
            <a:extLst>
              <a:ext uri="{FF2B5EF4-FFF2-40B4-BE49-F238E27FC236}">
                <a16:creationId xmlns:a16="http://schemas.microsoft.com/office/drawing/2014/main" id="{6BE67F75-3BCF-DBBF-C419-88E0F306E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20" y="969554"/>
            <a:ext cx="6558519" cy="4918889"/>
          </a:xfrm>
          <a:prstGeom prst="rect">
            <a:avLst/>
          </a:prstGeom>
          <a:ln w="127000" cap="sq">
            <a:solidFill>
              <a:srgbClr val="FFFFFF"/>
            </a:solidFill>
            <a:miter lim="800000"/>
          </a:ln>
        </p:spPr>
      </p:pic>
    </p:spTree>
    <p:extLst>
      <p:ext uri="{BB962C8B-B14F-4D97-AF65-F5344CB8AC3E}">
        <p14:creationId xmlns:p14="http://schemas.microsoft.com/office/powerpoint/2010/main" val="84350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ρουχισμός, έπιπλα, άτομο, άνδρας&#10;&#10;Περιγραφή που δημιουργήθηκε αυτόματα">
            <a:extLst>
              <a:ext uri="{FF2B5EF4-FFF2-40B4-BE49-F238E27FC236}">
                <a16:creationId xmlns:a16="http://schemas.microsoft.com/office/drawing/2014/main" id="{80E365A6-D661-E25A-3DFF-9806FD7E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68" y="322021"/>
            <a:ext cx="4660468" cy="6213958"/>
          </a:xfrm>
          <a:prstGeom prst="rect">
            <a:avLst/>
          </a:prstGeom>
          <a:ln w="127000" cap="sq">
            <a:solidFill>
              <a:srgbClr val="FFFFFF"/>
            </a:solidFill>
            <a:miter lim="800000"/>
          </a:ln>
        </p:spPr>
      </p:pic>
      <p:pic>
        <p:nvPicPr>
          <p:cNvPr id="5" name="Εικόνα 4" descr="Εικόνα που περιέχει κείμενο, χάρτης, συσκευή προβολής, οθόνη υπολογιστή&#10;&#10;Περιγραφή που δημιουργήθηκε αυτόματα">
            <a:extLst>
              <a:ext uri="{FF2B5EF4-FFF2-40B4-BE49-F238E27FC236}">
                <a16:creationId xmlns:a16="http://schemas.microsoft.com/office/drawing/2014/main" id="{C9285639-1063-7569-1D21-15FBF5A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015" y="322021"/>
            <a:ext cx="4610273" cy="6147032"/>
          </a:xfrm>
          <a:prstGeom prst="rect">
            <a:avLst/>
          </a:prstGeom>
          <a:ln w="127000" cap="sq">
            <a:solidFill>
              <a:srgbClr val="FFFFFF"/>
            </a:solidFill>
            <a:miter lim="800000"/>
          </a:ln>
        </p:spPr>
      </p:pic>
    </p:spTree>
    <p:extLst>
      <p:ext uri="{BB962C8B-B14F-4D97-AF65-F5344CB8AC3E}">
        <p14:creationId xmlns:p14="http://schemas.microsoft.com/office/powerpoint/2010/main" val="168086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Arial" panose="020B0604020202020204" pitchFamily="34" charset="0"/>
                <a:cs typeface="Arial" panose="020B0604020202020204" pitchFamily="34" charset="0"/>
              </a:rPr>
              <a:t>Ευχαριστούμε για την προσοχή σας!</a:t>
            </a:r>
          </a:p>
        </p:txBody>
      </p:sp>
      <p:pic>
        <p:nvPicPr>
          <p:cNvPr id="5" name="Θέση περιεχομένου 4"/>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4296142" y="2283069"/>
            <a:ext cx="2833687" cy="3778250"/>
          </a:xfrm>
        </p:spPr>
      </p:pic>
      <p:pic>
        <p:nvPicPr>
          <p:cNvPr id="8" name="Θέση περιεχομένου 7"/>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7771667" y="2901462"/>
            <a:ext cx="3634894" cy="2737529"/>
          </a:xfrm>
        </p:spPr>
      </p:pic>
      <p:pic>
        <p:nvPicPr>
          <p:cNvPr id="9" name="Εικόνα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9591" y="3313776"/>
            <a:ext cx="3455632" cy="2602523"/>
          </a:xfrm>
          <a:prstGeom prst="rect">
            <a:avLst/>
          </a:prstGeom>
        </p:spPr>
      </p:pic>
      <p:pic>
        <p:nvPicPr>
          <p:cNvPr id="3" name="Εικόνα 2"/>
          <p:cNvPicPr>
            <a:picLocks noChangeAspect="1"/>
          </p:cNvPicPr>
          <p:nvPr/>
        </p:nvPicPr>
        <p:blipFill>
          <a:blip r:embed="rId5"/>
          <a:stretch>
            <a:fillRect/>
          </a:stretch>
        </p:blipFill>
        <p:spPr>
          <a:xfrm>
            <a:off x="0" y="6095934"/>
            <a:ext cx="4212701" cy="762066"/>
          </a:xfrm>
          <a:prstGeom prst="rect">
            <a:avLst/>
          </a:prstGeom>
        </p:spPr>
      </p:pic>
    </p:spTree>
    <p:extLst>
      <p:ext uri="{BB962C8B-B14F-4D97-AF65-F5344CB8AC3E}">
        <p14:creationId xmlns:p14="http://schemas.microsoft.com/office/powerpoint/2010/main" val="414274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AB765-56BE-38A4-C908-BDFAF14FD5E6}"/>
              </a:ext>
            </a:extLst>
          </p:cNvPr>
          <p:cNvSpPr>
            <a:spLocks noGrp="1"/>
          </p:cNvSpPr>
          <p:nvPr>
            <p:ph type="title"/>
          </p:nvPr>
        </p:nvSpPr>
        <p:spPr>
          <a:xfrm>
            <a:off x="2592925" y="624110"/>
            <a:ext cx="8911687" cy="510098"/>
          </a:xfrm>
        </p:spPr>
        <p:txBody>
          <a:bodyPr>
            <a:normAutofit fontScale="90000"/>
          </a:bodyPr>
          <a:lstStyle/>
          <a:p>
            <a:r>
              <a:rPr lang="el-GR" b="1" dirty="0">
                <a:latin typeface="Arial" panose="020B0604020202020204" pitchFamily="34" charset="0"/>
                <a:cs typeface="Arial" panose="020B0604020202020204" pitchFamily="34" charset="0"/>
              </a:rPr>
              <a:t>ΘΕΜΑ</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Χρόνος και έναστρος ουρανός</a:t>
            </a:r>
            <a:endParaRPr lang="el-GR" i="1" dirty="0">
              <a:latin typeface="Arial" panose="020B0604020202020204" pitchFamily="34" charset="0"/>
              <a:cs typeface="Arial" panose="020B0604020202020204" pitchFamily="34" charset="0"/>
            </a:endParaRPr>
          </a:p>
        </p:txBody>
      </p:sp>
      <p:pic>
        <p:nvPicPr>
          <p:cNvPr id="7" name="Θέση περιεχομένου 6"/>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8276555" y="2567352"/>
            <a:ext cx="2731416" cy="3641889"/>
          </a:xfrm>
        </p:spPr>
      </p:pic>
      <p:pic>
        <p:nvPicPr>
          <p:cNvPr id="3" name="Εικόνα 2"/>
          <p:cNvPicPr>
            <a:picLocks noChangeAspect="1"/>
          </p:cNvPicPr>
          <p:nvPr/>
        </p:nvPicPr>
        <p:blipFill>
          <a:blip r:embed="rId3"/>
          <a:stretch>
            <a:fillRect/>
          </a:stretch>
        </p:blipFill>
        <p:spPr>
          <a:xfrm>
            <a:off x="0" y="6096000"/>
            <a:ext cx="4210050" cy="762000"/>
          </a:xfrm>
          <a:prstGeom prst="rect">
            <a:avLst/>
          </a:prstGeom>
        </p:spPr>
      </p:pic>
      <p:pic>
        <p:nvPicPr>
          <p:cNvPr id="8" name="Εικόνα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76705" y="2369771"/>
            <a:ext cx="2584939" cy="3446585"/>
          </a:xfrm>
          <a:prstGeom prst="rect">
            <a:avLst/>
          </a:prstGeom>
        </p:spPr>
      </p:pic>
      <p:pic>
        <p:nvPicPr>
          <p:cNvPr id="9" name="Εικόνα 8"/>
          <p:cNvPicPr>
            <a:picLocks noChangeAspect="1"/>
          </p:cNvPicPr>
          <p:nvPr/>
        </p:nvPicPr>
        <p:blipFill>
          <a:blip r:embed="rId5"/>
          <a:stretch>
            <a:fillRect/>
          </a:stretch>
        </p:blipFill>
        <p:spPr>
          <a:xfrm>
            <a:off x="4318414" y="3066661"/>
            <a:ext cx="3509735" cy="2643269"/>
          </a:xfrm>
          <a:prstGeom prst="rect">
            <a:avLst/>
          </a:prstGeom>
        </p:spPr>
      </p:pic>
    </p:spTree>
    <p:extLst>
      <p:ext uri="{BB962C8B-B14F-4D97-AF65-F5344CB8AC3E}">
        <p14:creationId xmlns:p14="http://schemas.microsoft.com/office/powerpoint/2010/main" val="13324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3B036E-0CD6-BB51-50E4-272E90D5BD43}"/>
              </a:ext>
            </a:extLst>
          </p:cNvPr>
          <p:cNvSpPr>
            <a:spLocks noGrp="1"/>
          </p:cNvSpPr>
          <p:nvPr>
            <p:ph type="title"/>
          </p:nvPr>
        </p:nvSpPr>
        <p:spPr/>
        <p:txBody>
          <a:bodyPr/>
          <a:lstStyle/>
          <a:p>
            <a:r>
              <a:rPr lang="el-GR" dirty="0"/>
              <a:t>          </a:t>
            </a:r>
            <a:r>
              <a:rPr lang="el-GR" b="1" dirty="0">
                <a:latin typeface="Arial" panose="020B0604020202020204" pitchFamily="34" charset="0"/>
                <a:cs typeface="Arial" panose="020B0604020202020204" pitchFamily="34" charset="0"/>
              </a:rPr>
              <a:t>Σκοπός του σχεδίου δράσης</a:t>
            </a:r>
          </a:p>
        </p:txBody>
      </p:sp>
      <p:sp>
        <p:nvSpPr>
          <p:cNvPr id="3" name="Θέση περιεχομένου 2">
            <a:extLst>
              <a:ext uri="{FF2B5EF4-FFF2-40B4-BE49-F238E27FC236}">
                <a16:creationId xmlns:a16="http://schemas.microsoft.com/office/drawing/2014/main" id="{493439A6-5229-9CCB-DC2B-ED14E818F02B}"/>
              </a:ext>
            </a:extLst>
          </p:cNvPr>
          <p:cNvSpPr>
            <a:spLocks noGrp="1"/>
          </p:cNvSpPr>
          <p:nvPr>
            <p:ph idx="1"/>
          </p:nvPr>
        </p:nvSpPr>
        <p:spPr>
          <a:xfrm>
            <a:off x="2184766" y="1781907"/>
            <a:ext cx="8915400" cy="3777622"/>
          </a:xfrm>
        </p:spPr>
        <p:txBody>
          <a:bodyPr>
            <a:normAutofit/>
          </a:bodyPr>
          <a:lstStyle/>
          <a:p>
            <a:pPr marL="0" indent="0" algn="just">
              <a:buNone/>
            </a:pPr>
            <a:r>
              <a:rPr lang="el-GR" i="1"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Η καλλιέργεια της αστρονομικής γνώσης και της δεξιότητας παρατήρησης του ουρανού, </a:t>
            </a:r>
          </a:p>
          <a:p>
            <a:pPr marL="0" indent="0" algn="just">
              <a:buNone/>
            </a:pPr>
            <a:endParaRPr lang="el-GR" sz="2400" dirty="0">
              <a:latin typeface="Arial" panose="020B0604020202020204" pitchFamily="34" charset="0"/>
              <a:cs typeface="Arial" panose="020B0604020202020204" pitchFamily="34" charset="0"/>
            </a:endParaRPr>
          </a:p>
          <a:p>
            <a:pPr marL="0" indent="0" algn="just">
              <a:buNone/>
            </a:pPr>
            <a:r>
              <a:rPr lang="el-GR" sz="2400" dirty="0">
                <a:latin typeface="Arial" panose="020B0604020202020204" pitchFamily="34" charset="0"/>
                <a:cs typeface="Arial" panose="020B0604020202020204" pitchFamily="34" charset="0"/>
              </a:rPr>
              <a:t>- ανάπτυξη της κατανόησης της έννοιας του χρόνου μέσω της σύνδεσής του με τα ουράνια φαινόμενα</a:t>
            </a:r>
            <a:r>
              <a:rPr lang="el-GR" sz="2400" i="1" dirty="0">
                <a:latin typeface="Arial" panose="020B0604020202020204" pitchFamily="34" charset="0"/>
                <a:cs typeface="Arial" panose="020B0604020202020204" pitchFamily="34" charset="0"/>
              </a:rPr>
              <a:t>.</a:t>
            </a:r>
          </a:p>
        </p:txBody>
      </p:sp>
      <p:pic>
        <p:nvPicPr>
          <p:cNvPr id="4" name="Εικόνα 3"/>
          <p:cNvPicPr>
            <a:picLocks noChangeAspect="1"/>
          </p:cNvPicPr>
          <p:nvPr/>
        </p:nvPicPr>
        <p:blipFill>
          <a:blip r:embed="rId2"/>
          <a:stretch>
            <a:fillRect/>
          </a:stretch>
        </p:blipFill>
        <p:spPr>
          <a:xfrm>
            <a:off x="0" y="6096000"/>
            <a:ext cx="4210050" cy="762000"/>
          </a:xfrm>
          <a:prstGeom prst="rect">
            <a:avLst/>
          </a:prstGeom>
        </p:spPr>
      </p:pic>
    </p:spTree>
    <p:extLst>
      <p:ext uri="{BB962C8B-B14F-4D97-AF65-F5344CB8AC3E}">
        <p14:creationId xmlns:p14="http://schemas.microsoft.com/office/powerpoint/2010/main" val="81365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96B1BF-1280-6860-D9D7-C17659593061}"/>
              </a:ext>
            </a:extLst>
          </p:cNvPr>
          <p:cNvSpPr>
            <a:spLocks noGrp="1"/>
          </p:cNvSpPr>
          <p:nvPr>
            <p:ph type="title"/>
          </p:nvPr>
        </p:nvSpPr>
        <p:spPr/>
        <p:txBody>
          <a:bodyPr/>
          <a:lstStyle/>
          <a:p>
            <a:r>
              <a:rPr lang="el-GR" dirty="0"/>
              <a:t>                  </a:t>
            </a:r>
            <a:r>
              <a:rPr lang="el-GR" b="1" dirty="0">
                <a:latin typeface="Arial" panose="020B0604020202020204" pitchFamily="34" charset="0"/>
                <a:cs typeface="Arial" panose="020B0604020202020204" pitchFamily="34" charset="0"/>
              </a:rPr>
              <a:t>Επιμέρους στόχοι-1</a:t>
            </a:r>
          </a:p>
        </p:txBody>
      </p:sp>
      <p:sp>
        <p:nvSpPr>
          <p:cNvPr id="3" name="Θέση περιεχομένου 2">
            <a:extLst>
              <a:ext uri="{FF2B5EF4-FFF2-40B4-BE49-F238E27FC236}">
                <a16:creationId xmlns:a16="http://schemas.microsoft.com/office/drawing/2014/main" id="{4D5FA08C-E861-21DF-31F2-28046CA30A17}"/>
              </a:ext>
            </a:extLst>
          </p:cNvPr>
          <p:cNvSpPr>
            <a:spLocks noGrp="1"/>
          </p:cNvSpPr>
          <p:nvPr>
            <p:ph idx="1"/>
          </p:nvPr>
        </p:nvSpPr>
        <p:spPr/>
        <p:txBody>
          <a:bodyPr>
            <a:normAutofit/>
          </a:bodyPr>
          <a:lstStyle/>
          <a:p>
            <a:r>
              <a:rPr lang="el-GR" b="0" i="0" dirty="0">
                <a:solidFill>
                  <a:srgbClr val="333333"/>
                </a:solidFill>
                <a:effectLst/>
                <a:latin typeface="Arial" panose="020B0604020202020204" pitchFamily="34" charset="0"/>
                <a:cs typeface="Arial" panose="020B0604020202020204" pitchFamily="34" charset="0"/>
              </a:rPr>
              <a:t>Να επιλέξουν οι εκπαιδευόμενοι το κατάλληλο ερευνητικό υλικό για τα όργανα μέτρησης του χρόνου στην αρχαιότητα και τους αστερισμούς. </a:t>
            </a:r>
          </a:p>
          <a:p>
            <a:endParaRPr lang="el-GR" dirty="0">
              <a:solidFill>
                <a:srgbClr val="333333"/>
              </a:solidFill>
              <a:latin typeface="Arial" panose="020B0604020202020204" pitchFamily="34" charset="0"/>
              <a:cs typeface="Arial" panose="020B0604020202020204" pitchFamily="34" charset="0"/>
            </a:endParaRPr>
          </a:p>
          <a:p>
            <a:pPr algn="l" fontAlgn="base">
              <a:spcAft>
                <a:spcPts val="1800"/>
              </a:spcAft>
            </a:pPr>
            <a:r>
              <a:rPr lang="el-GR" dirty="0">
                <a:solidFill>
                  <a:srgbClr val="333333"/>
                </a:solidFill>
                <a:latin typeface="Arial" panose="020B0604020202020204" pitchFamily="34" charset="0"/>
                <a:cs typeface="Arial" panose="020B0604020202020204" pitchFamily="34" charset="0"/>
              </a:rPr>
              <a:t>Να καλλιεργήσουν</a:t>
            </a:r>
            <a:r>
              <a:rPr lang="el-GR" b="0" i="0" dirty="0">
                <a:solidFill>
                  <a:srgbClr val="333333"/>
                </a:solidFill>
                <a:effectLst/>
                <a:latin typeface="Arial" panose="020B0604020202020204" pitchFamily="34" charset="0"/>
                <a:cs typeface="Arial" panose="020B0604020202020204" pitchFamily="34" charset="0"/>
              </a:rPr>
              <a:t> την κριτική τους ικανότητα και σκέψη  εστιάζοντας στην </a:t>
            </a:r>
            <a:r>
              <a:rPr lang="el-GR" dirty="0">
                <a:solidFill>
                  <a:srgbClr val="333333"/>
                </a:solidFill>
                <a:latin typeface="Arial" panose="020B0604020202020204" pitchFamily="34" charset="0"/>
                <a:cs typeface="Arial" panose="020B0604020202020204" pitchFamily="34" charset="0"/>
              </a:rPr>
              <a:t>σύνθεση </a:t>
            </a:r>
            <a:r>
              <a:rPr lang="el-GR" b="0" i="0" dirty="0">
                <a:solidFill>
                  <a:srgbClr val="333333"/>
                </a:solidFill>
                <a:effectLst/>
                <a:latin typeface="Arial" panose="020B0604020202020204" pitchFamily="34" charset="0"/>
                <a:cs typeface="Arial" panose="020B0604020202020204" pitchFamily="34" charset="0"/>
              </a:rPr>
              <a:t>των απαραίτητων δεδομένων που προέκυψαν από την έρευνα.</a:t>
            </a:r>
          </a:p>
          <a:p>
            <a:pPr fontAlgn="base">
              <a:spcAft>
                <a:spcPts val="1800"/>
              </a:spcAft>
            </a:pPr>
            <a:r>
              <a:rPr lang="el-GR" dirty="0">
                <a:latin typeface="Arial" panose="020B0604020202020204" pitchFamily="34" charset="0"/>
                <a:cs typeface="Arial" panose="020B0604020202020204" pitchFamily="34" charset="0"/>
              </a:rPr>
              <a:t>Να κατανοήσουν οι συμμετέχοντες πώς οι αρχαίοι πολιτισμοί αλλά οι άνθρωποι στο πρόσφατο παρελθόν προσδιόριζαν τον χρόνο, πριν την εμφάνιση των ρολογιών</a:t>
            </a:r>
            <a:r>
              <a:rPr lang="el-GR" dirty="0">
                <a:latin typeface="Times New Roman" panose="02020603050405020304" pitchFamily="18" charset="0"/>
                <a:cs typeface="Times New Roman" panose="02020603050405020304" pitchFamily="18" charset="0"/>
              </a:rPr>
              <a:t>.</a:t>
            </a:r>
          </a:p>
          <a:p>
            <a:pPr marL="0" indent="0" fontAlgn="base">
              <a:spcAft>
                <a:spcPts val="1800"/>
              </a:spcAft>
              <a:buNone/>
            </a:pPr>
            <a:endParaRPr lang="el-GR" i="0" dirty="0">
              <a:solidFill>
                <a:srgbClr val="333333"/>
              </a:solidFill>
              <a:effectLst/>
              <a:latin typeface="Times New Roman" panose="02020603050405020304" pitchFamily="18" charset="0"/>
              <a:cs typeface="Times New Roman" panose="02020603050405020304" pitchFamily="18" charset="0"/>
            </a:endParaRPr>
          </a:p>
          <a:p>
            <a:endParaRPr lang="el-GR" dirty="0"/>
          </a:p>
        </p:txBody>
      </p:sp>
      <p:pic>
        <p:nvPicPr>
          <p:cNvPr id="4" name="Εικόνα 3"/>
          <p:cNvPicPr>
            <a:picLocks noChangeAspect="1"/>
          </p:cNvPicPr>
          <p:nvPr/>
        </p:nvPicPr>
        <p:blipFill>
          <a:blip r:embed="rId2"/>
          <a:stretch>
            <a:fillRect/>
          </a:stretch>
        </p:blipFill>
        <p:spPr>
          <a:xfrm>
            <a:off x="0" y="6096000"/>
            <a:ext cx="4210050" cy="762000"/>
          </a:xfrm>
          <a:prstGeom prst="rect">
            <a:avLst/>
          </a:prstGeom>
        </p:spPr>
      </p:pic>
    </p:spTree>
    <p:extLst>
      <p:ext uri="{BB962C8B-B14F-4D97-AF65-F5344CB8AC3E}">
        <p14:creationId xmlns:p14="http://schemas.microsoft.com/office/powerpoint/2010/main" val="270065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DFC062-FAD7-F54D-C971-3A2DCBBD4D31}"/>
              </a:ext>
            </a:extLst>
          </p:cNvPr>
          <p:cNvSpPr>
            <a:spLocks noGrp="1"/>
          </p:cNvSpPr>
          <p:nvPr>
            <p:ph idx="1"/>
          </p:nvPr>
        </p:nvSpPr>
        <p:spPr/>
        <p:txBody>
          <a:bodyPr/>
          <a:lstStyle/>
          <a:p>
            <a:r>
              <a:rPr lang="el-GR" dirty="0">
                <a:latin typeface="Arial" panose="020B0604020202020204" pitchFamily="34" charset="0"/>
                <a:cs typeface="Arial" panose="020B0604020202020204" pitchFamily="34" charset="0"/>
              </a:rPr>
              <a:t>Να μπορούν να αναγνωρίζουν τους βασικούς αστερισμούς</a:t>
            </a:r>
          </a:p>
          <a:p>
            <a:r>
              <a:rPr lang="el-GR" dirty="0">
                <a:latin typeface="Arial" panose="020B0604020202020204" pitchFamily="34" charset="0"/>
                <a:cs typeface="Arial" panose="020B0604020202020204" pitchFamily="34" charset="0"/>
              </a:rPr>
              <a:t>Να είναι σε θέση να χρησιμοποιούν τον βασικό εξοπλισμό παρατήρησης (π.χ. απλό τηλεσκόπιο)</a:t>
            </a:r>
          </a:p>
        </p:txBody>
      </p:sp>
      <p:pic>
        <p:nvPicPr>
          <p:cNvPr id="2" name="Εικόνα 1"/>
          <p:cNvPicPr>
            <a:picLocks noChangeAspect="1"/>
          </p:cNvPicPr>
          <p:nvPr/>
        </p:nvPicPr>
        <p:blipFill>
          <a:blip r:embed="rId2"/>
          <a:stretch>
            <a:fillRect/>
          </a:stretch>
        </p:blipFill>
        <p:spPr>
          <a:xfrm>
            <a:off x="0" y="6096000"/>
            <a:ext cx="4210050" cy="762000"/>
          </a:xfrm>
          <a:prstGeom prst="rect">
            <a:avLst/>
          </a:prstGeom>
        </p:spPr>
      </p:pic>
      <p:sp>
        <p:nvSpPr>
          <p:cNvPr id="4" name="Ορθογώνιο 3"/>
          <p:cNvSpPr/>
          <p:nvPr/>
        </p:nvSpPr>
        <p:spPr>
          <a:xfrm>
            <a:off x="3125543" y="694562"/>
            <a:ext cx="6255850" cy="646331"/>
          </a:xfrm>
          <a:prstGeom prst="rect">
            <a:avLst/>
          </a:prstGeom>
        </p:spPr>
        <p:txBody>
          <a:bodyPr wrap="square">
            <a:spAutoFit/>
          </a:bodyPr>
          <a:lstStyle/>
          <a:p>
            <a:r>
              <a:rPr lang="el-GR" sz="3600" b="1" dirty="0">
                <a:latin typeface="Arial" panose="020B0604020202020204" pitchFamily="34" charset="0"/>
                <a:cs typeface="Arial" panose="020B0604020202020204" pitchFamily="34" charset="0"/>
              </a:rPr>
              <a:t>Επιμέρους στόχοι-2</a:t>
            </a:r>
          </a:p>
        </p:txBody>
      </p:sp>
    </p:spTree>
    <p:extLst>
      <p:ext uri="{BB962C8B-B14F-4D97-AF65-F5344CB8AC3E}">
        <p14:creationId xmlns:p14="http://schemas.microsoft.com/office/powerpoint/2010/main" val="145766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8CF57-4D44-4ABE-4D1D-8605BAA9E48A}"/>
              </a:ext>
            </a:extLst>
          </p:cNvPr>
          <p:cNvSpPr>
            <a:spLocks noGrp="1"/>
          </p:cNvSpPr>
          <p:nvPr>
            <p:ph type="title"/>
          </p:nvPr>
        </p:nvSpPr>
        <p:spPr>
          <a:xfrm>
            <a:off x="2875084" y="624110"/>
            <a:ext cx="6629401" cy="870582"/>
          </a:xfrm>
        </p:spPr>
        <p:txBody>
          <a:bodyPr>
            <a:normAutofit/>
          </a:bodyPr>
          <a:lstStyle/>
          <a:p>
            <a:r>
              <a:rPr lang="el-GR" sz="4800"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Βήματα υλοποίησης-1</a:t>
            </a:r>
            <a:endParaRPr lang="el-GR" sz="2000"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19283DEA-B051-74B0-9A5C-57916FDA998C}"/>
              </a:ext>
            </a:extLst>
          </p:cNvPr>
          <p:cNvSpPr>
            <a:spLocks noGrp="1"/>
          </p:cNvSpPr>
          <p:nvPr>
            <p:ph idx="1"/>
          </p:nvPr>
        </p:nvSpPr>
        <p:spPr/>
        <p:txBody>
          <a:bodyPr/>
          <a:lstStyle/>
          <a:p>
            <a:r>
              <a:rPr lang="el-GR" dirty="0">
                <a:latin typeface="Arial" panose="020B0604020202020204" pitchFamily="34" charset="0"/>
                <a:cs typeface="Arial" panose="020B0604020202020204" pitchFamily="34" charset="0"/>
              </a:rPr>
              <a:t>Στο πρώτο βήμα αποφασίστηκε το θέμα του σχεδίου δράσης. Τα κριτήρια – ερεθίσματα, που οδήγησαν την ομάδα των εκπαιδευομένων στην απόφαση να ασχοληθούν με θέμα ήταν </a:t>
            </a:r>
          </a:p>
          <a:p>
            <a:r>
              <a:rPr lang="el-GR" dirty="0">
                <a:latin typeface="Arial" panose="020B0604020202020204" pitchFamily="34" charset="0"/>
                <a:cs typeface="Arial" panose="020B0604020202020204" pitchFamily="34" charset="0"/>
              </a:rPr>
              <a:t>η ελκυστικότητα του θέματος, </a:t>
            </a:r>
          </a:p>
          <a:p>
            <a:r>
              <a:rPr lang="el-GR" dirty="0">
                <a:latin typeface="Arial" panose="020B0604020202020204" pitchFamily="34" charset="0"/>
                <a:cs typeface="Arial" panose="020B0604020202020204" pitchFamily="34" charset="0"/>
              </a:rPr>
              <a:t>η δυνατότητα υλοποίησης της κατασκευής με την χρήση απλών υλικών</a:t>
            </a:r>
          </a:p>
          <a:p>
            <a:pPr marL="0" indent="0">
              <a:buNone/>
            </a:pPr>
            <a:r>
              <a:rPr lang="el-GR" dirty="0">
                <a:latin typeface="Arial" panose="020B0604020202020204" pitchFamily="34" charset="0"/>
                <a:cs typeface="Arial" panose="020B0604020202020204" pitchFamily="34" charset="0"/>
              </a:rPr>
              <a:t> </a:t>
            </a:r>
          </a:p>
        </p:txBody>
      </p:sp>
      <p:pic>
        <p:nvPicPr>
          <p:cNvPr id="4" name="Εικόνα 3"/>
          <p:cNvPicPr>
            <a:picLocks noChangeAspect="1"/>
          </p:cNvPicPr>
          <p:nvPr/>
        </p:nvPicPr>
        <p:blipFill>
          <a:blip r:embed="rId2"/>
          <a:stretch>
            <a:fillRect/>
          </a:stretch>
        </p:blipFill>
        <p:spPr>
          <a:xfrm>
            <a:off x="0" y="6096000"/>
            <a:ext cx="4210050" cy="762000"/>
          </a:xfrm>
          <a:prstGeom prst="rect">
            <a:avLst/>
          </a:prstGeom>
        </p:spPr>
      </p:pic>
    </p:spTree>
    <p:extLst>
      <p:ext uri="{BB962C8B-B14F-4D97-AF65-F5344CB8AC3E}">
        <p14:creationId xmlns:p14="http://schemas.microsoft.com/office/powerpoint/2010/main" val="378537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117124" y="310662"/>
            <a:ext cx="5487742" cy="976312"/>
          </a:xfrm>
        </p:spPr>
        <p:txBody>
          <a:bodyPr>
            <a:normAutofit fontScale="90000"/>
          </a:bodyPr>
          <a:lstStyle/>
          <a:p>
            <a:r>
              <a:rPr lang="el-GR" sz="4000" b="1" dirty="0">
                <a:latin typeface="Arial" panose="020B0604020202020204" pitchFamily="34" charset="0"/>
                <a:cs typeface="Arial" panose="020B0604020202020204" pitchFamily="34" charset="0"/>
              </a:rPr>
              <a:t>Βήματα υλοποίησης-2</a:t>
            </a:r>
          </a:p>
        </p:txBody>
      </p:sp>
      <p:sp>
        <p:nvSpPr>
          <p:cNvPr id="3" name="Θέση περιεχομένου 2">
            <a:extLst>
              <a:ext uri="{FF2B5EF4-FFF2-40B4-BE49-F238E27FC236}">
                <a16:creationId xmlns:a16="http://schemas.microsoft.com/office/drawing/2014/main" id="{1875C1DB-D9E8-5CF0-0E3B-3AE1525E8761}"/>
              </a:ext>
            </a:extLst>
          </p:cNvPr>
          <p:cNvSpPr>
            <a:spLocks noGrp="1"/>
          </p:cNvSpPr>
          <p:nvPr>
            <p:ph idx="1"/>
          </p:nvPr>
        </p:nvSpPr>
        <p:spPr>
          <a:xfrm>
            <a:off x="6824173" y="1352061"/>
            <a:ext cx="5181600" cy="5414963"/>
          </a:xfrm>
        </p:spPr>
        <p:txBody>
          <a:bodyPr>
            <a:normAutofit lnSpcReduction="10000"/>
          </a:bodyPr>
          <a:lstStyle/>
          <a:p>
            <a:r>
              <a:rPr lang="el-GR" dirty="0">
                <a:latin typeface="Arial" panose="020B0604020202020204" pitchFamily="34" charset="0"/>
                <a:cs typeface="Arial" panose="020B0604020202020204" pitchFamily="34" charset="0"/>
              </a:rPr>
              <a:t>Στο δεύτερο βήμα συγκεντρώθηκε το απαραίτητο υλικό. </a:t>
            </a:r>
          </a:p>
          <a:p>
            <a:r>
              <a:rPr lang="el-GR" dirty="0">
                <a:latin typeface="Arial" panose="020B0604020202020204" pitchFamily="34" charset="0"/>
                <a:cs typeface="Arial" panose="020B0604020202020204" pitchFamily="34" charset="0"/>
              </a:rPr>
              <a:t>Οι εκπαιδευόμενοι συνέλεξαν πληροφορίες σχετικά με τα όργανα μέτρησης του χρόνου στην αρχαιότητα δίνοντας έμφαση στον αστρολάβο, την κλεψύδρα και τον μηχανισμό των Αντικυθήρων. </a:t>
            </a:r>
          </a:p>
          <a:p>
            <a:r>
              <a:rPr lang="el-GR" dirty="0">
                <a:latin typeface="Arial" panose="020B0604020202020204" pitchFamily="34" charset="0"/>
                <a:cs typeface="Arial" panose="020B0604020202020204" pitchFamily="34" charset="0"/>
              </a:rPr>
              <a:t>Αναζήτησαν πληροφορίες για τους βασικούς αστερισμούς, ύστερα από την καθοδήγηση των εκπαιδευτών. Οι πηγές που χρησιμοποίησαν οι εκπαιδευόμενοι για την συγκέντρωση του υλικού προήλθαν από έρευνα στο Διαδίκτυο (στο εργαστήριο πληροφορικής του σχολείου) καθώς και από συνεντεύξεις και προσωπικές  μαρτυρίες ανθρώπων που χρησιμοποιούσαν τις πρώιμες μεθόδους προσδιορισμού του χρόνου, όπως η παρατήρηση ήλιου, φεγγαριού και των άστρων.</a:t>
            </a:r>
          </a:p>
        </p:txBody>
      </p:sp>
      <p:pic>
        <p:nvPicPr>
          <p:cNvPr id="2" name="Εικόνα 1"/>
          <p:cNvPicPr>
            <a:picLocks noChangeAspect="1"/>
          </p:cNvPicPr>
          <p:nvPr/>
        </p:nvPicPr>
        <p:blipFill>
          <a:blip r:embed="rId2"/>
          <a:stretch>
            <a:fillRect/>
          </a:stretch>
        </p:blipFill>
        <p:spPr>
          <a:xfrm>
            <a:off x="0" y="6096000"/>
            <a:ext cx="4210050" cy="762000"/>
          </a:xfrm>
          <a:prstGeom prst="rect">
            <a:avLst/>
          </a:prstGeom>
        </p:spPr>
      </p:pic>
      <p:pic>
        <p:nvPicPr>
          <p:cNvPr id="7" name="Εικόνα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9059" y="0"/>
            <a:ext cx="3431931" cy="2573948"/>
          </a:xfrm>
          <a:prstGeom prst="rect">
            <a:avLst/>
          </a:prstGeom>
        </p:spPr>
      </p:pic>
      <p:pic>
        <p:nvPicPr>
          <p:cNvPr id="8" name="Εικόνα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42670" y="2140561"/>
            <a:ext cx="2878473" cy="3837964"/>
          </a:xfrm>
          <a:prstGeom prst="rect">
            <a:avLst/>
          </a:prstGeom>
        </p:spPr>
      </p:pic>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9059" y="2617278"/>
            <a:ext cx="2476882" cy="3302509"/>
          </a:xfrm>
          <a:prstGeom prst="rect">
            <a:avLst/>
          </a:prstGeom>
        </p:spPr>
      </p:pic>
    </p:spTree>
    <p:extLst>
      <p:ext uri="{BB962C8B-B14F-4D97-AF65-F5344CB8AC3E}">
        <p14:creationId xmlns:p14="http://schemas.microsoft.com/office/powerpoint/2010/main" val="209459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0616" y="1422400"/>
            <a:ext cx="5181600" cy="5414963"/>
          </a:xfrm>
        </p:spPr>
        <p:txBody>
          <a:bodyPr/>
          <a:lstStyle/>
          <a:p>
            <a:r>
              <a:rPr lang="el-GR" dirty="0">
                <a:latin typeface="Arial" panose="020B0604020202020204" pitchFamily="34" charset="0"/>
                <a:cs typeface="Arial" panose="020B0604020202020204" pitchFamily="34" charset="0"/>
              </a:rPr>
              <a:t>Στο τρίτο βήμα έγινε η επεξεργασία  και τελική σύνθεση των πληροφοριών δημιουργώντας τα κείμενα για τα όργανα μέτρησης του χρόνου στην αρχαιότητα καθώς και για τον καθένα αστερισμό ξεχωριστά.</a:t>
            </a:r>
          </a:p>
          <a:p>
            <a:r>
              <a:rPr lang="el-GR" dirty="0">
                <a:latin typeface="Arial" panose="020B0604020202020204" pitchFamily="34" charset="0"/>
                <a:cs typeface="Arial" panose="020B0604020202020204" pitchFamily="34" charset="0"/>
              </a:rPr>
              <a:t>Στο τέταρτο βήμα υλοποιήθηκαν οι κατασκευές των επιμέρους αστερισμών. Τα υλικά που χρησιμοποιήθηκαν ήταν μεταλλικά βαζάκια, χαρτί Α4 πάνω στο οποίο εκτυπώνονταν οι  αστερισμοί και λαμπτήρες τύπου LED.     </a:t>
            </a:r>
          </a:p>
          <a:p>
            <a:r>
              <a:rPr lang="el-GR" dirty="0">
                <a:latin typeface="Arial" panose="020B0604020202020204" pitchFamily="34" charset="0"/>
                <a:cs typeface="Arial" panose="020B0604020202020204" pitchFamily="34" charset="0"/>
              </a:rPr>
              <a:t>Στο τέταρτο βήμα πραγματοποιήθηκε η κατασκευή του έναστρου ουρανού συνθέτοντας τις επιμέρους κατασκευές</a:t>
            </a:r>
            <a:r>
              <a:rPr lang="el-GR" dirty="0"/>
              <a:t>.</a:t>
            </a:r>
          </a:p>
          <a:p>
            <a:endParaRPr lang="el-GR" dirty="0"/>
          </a:p>
        </p:txBody>
      </p:sp>
      <p:pic>
        <p:nvPicPr>
          <p:cNvPr id="5" name="Εικόνα 4"/>
          <p:cNvPicPr>
            <a:picLocks noChangeAspect="1"/>
          </p:cNvPicPr>
          <p:nvPr/>
        </p:nvPicPr>
        <p:blipFill>
          <a:blip r:embed="rId2"/>
          <a:stretch>
            <a:fillRect/>
          </a:stretch>
        </p:blipFill>
        <p:spPr>
          <a:xfrm>
            <a:off x="0" y="6095934"/>
            <a:ext cx="4212701" cy="762066"/>
          </a:xfrm>
          <a:prstGeom prst="rect">
            <a:avLst/>
          </a:prstGeom>
        </p:spPr>
      </p:pic>
      <p:pic>
        <p:nvPicPr>
          <p:cNvPr id="10" name="Εικόνα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2218" y="158261"/>
            <a:ext cx="2425930" cy="3234573"/>
          </a:xfrm>
          <a:prstGeom prst="rect">
            <a:avLst/>
          </a:prstGeom>
        </p:spPr>
      </p:pic>
      <p:pic>
        <p:nvPicPr>
          <p:cNvPr id="11" name="Εικόνα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49099" y="2769070"/>
            <a:ext cx="2683119" cy="3577492"/>
          </a:xfrm>
          <a:prstGeom prst="rect">
            <a:avLst/>
          </a:prstGeom>
        </p:spPr>
      </p:pic>
      <p:sp>
        <p:nvSpPr>
          <p:cNvPr id="12" name="Τίτλος 1">
            <a:extLst>
              <a:ext uri="{FF2B5EF4-FFF2-40B4-BE49-F238E27FC236}">
                <a16:creationId xmlns:a16="http://schemas.microsoft.com/office/drawing/2014/main" id="{8F28CF57-4D44-4ABE-4D1D-8605BAA9E48A}"/>
              </a:ext>
            </a:extLst>
          </p:cNvPr>
          <p:cNvSpPr>
            <a:spLocks noGrp="1"/>
          </p:cNvSpPr>
          <p:nvPr>
            <p:ph type="title"/>
          </p:nvPr>
        </p:nvSpPr>
        <p:spPr>
          <a:xfrm>
            <a:off x="1450730" y="246041"/>
            <a:ext cx="6629401" cy="870582"/>
          </a:xfrm>
        </p:spPr>
        <p:txBody>
          <a:bodyPr>
            <a:normAutofit fontScale="90000"/>
          </a:bodyPr>
          <a:lstStyle/>
          <a:p>
            <a:r>
              <a:rPr lang="el-GR" sz="6000" b="1" dirty="0"/>
              <a:t>    </a:t>
            </a:r>
            <a:r>
              <a:rPr lang="el-GR" sz="4000" b="1" dirty="0">
                <a:latin typeface="Arial" panose="020B0604020202020204" pitchFamily="34" charset="0"/>
                <a:cs typeface="Arial" panose="020B0604020202020204" pitchFamily="34" charset="0"/>
              </a:rPr>
              <a:t>Βήματα υλοποίησης-3</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68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808A34-F155-0D12-3550-755AFD795752}"/>
              </a:ext>
            </a:extLst>
          </p:cNvPr>
          <p:cNvSpPr>
            <a:spLocks noGrp="1"/>
          </p:cNvSpPr>
          <p:nvPr>
            <p:ph type="title"/>
          </p:nvPr>
        </p:nvSpPr>
        <p:spPr>
          <a:xfrm>
            <a:off x="1704901" y="72986"/>
            <a:ext cx="8911687" cy="779868"/>
          </a:xfrm>
        </p:spPr>
        <p:txBody>
          <a:bodyPr>
            <a:normAutofit fontScale="90000"/>
          </a:bodyPr>
          <a:lstStyle/>
          <a:p>
            <a:br>
              <a:rPr lang="el-GR" dirty="0"/>
            </a:br>
            <a:r>
              <a:rPr lang="el-GR" sz="4000" b="1" dirty="0">
                <a:latin typeface="Arial" panose="020B0604020202020204" pitchFamily="34" charset="0"/>
                <a:cs typeface="Arial" panose="020B0604020202020204" pitchFamily="34" charset="0"/>
              </a:rPr>
              <a:t>Δράσεις που πραγματοποιήθηκαν</a:t>
            </a:r>
            <a:br>
              <a:rPr lang="el-GR" sz="7300" b="1" dirty="0">
                <a:latin typeface="Arial" panose="020B0604020202020204" pitchFamily="34" charset="0"/>
                <a:cs typeface="Arial" panose="020B0604020202020204" pitchFamily="34" charset="0"/>
              </a:rPr>
            </a:br>
            <a:endParaRPr lang="el-GR" sz="6700"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C1B6E613-6328-79E4-168E-6CE50EAFE4E0}"/>
              </a:ext>
            </a:extLst>
          </p:cNvPr>
          <p:cNvSpPr>
            <a:spLocks noGrp="1"/>
          </p:cNvSpPr>
          <p:nvPr>
            <p:ph sz="half" idx="1"/>
          </p:nvPr>
        </p:nvSpPr>
        <p:spPr>
          <a:xfrm>
            <a:off x="1349497" y="1928446"/>
            <a:ext cx="4313864" cy="3777622"/>
          </a:xfrm>
        </p:spPr>
        <p:txBody>
          <a:bodyPr>
            <a:normAutofit fontScale="92500" lnSpcReduction="10000"/>
          </a:bodyPr>
          <a:lstStyle/>
          <a:p>
            <a:endParaRPr lang="el-GR" dirty="0"/>
          </a:p>
          <a:p>
            <a:r>
              <a:rPr lang="el-GR" dirty="0">
                <a:latin typeface="Arial" panose="020B0604020202020204" pitchFamily="34" charset="0"/>
                <a:cs typeface="Arial" panose="020B0604020202020204" pitchFamily="34" charset="0"/>
              </a:rPr>
              <a:t>Οργάνωση θεωρητικών μαθημάτων για την εισαγωγή στις έννοιες του χρόνου και των αστερισμών. </a:t>
            </a:r>
          </a:p>
          <a:p>
            <a:r>
              <a:rPr lang="el-GR" dirty="0">
                <a:latin typeface="Arial" panose="020B0604020202020204" pitchFamily="34" charset="0"/>
                <a:cs typeface="Arial" panose="020B0604020202020204" pitchFamily="34" charset="0"/>
              </a:rPr>
              <a:t>Πρόσκληση του κ. Γιώργου Ντέκα, λάτρη της αστρονομίας, για διάλεξη και αστροπαρατήρηση στον εξωτερικό χώρο του σχολείου.</a:t>
            </a:r>
          </a:p>
          <a:p>
            <a:r>
              <a:rPr lang="el-GR" dirty="0">
                <a:latin typeface="Arial" panose="020B0604020202020204" pitchFamily="34" charset="0"/>
                <a:cs typeface="Arial" panose="020B0604020202020204" pitchFamily="34" charset="0"/>
              </a:rPr>
              <a:t>Οργάνωση δραστηριοτήτων που σχετίζονται με την παρατήρηση μέσα από το τηλεσκόπιο και μικροσκόπιο, τα οποία προμηθεύτηκε το σχολείο για τις ανάγκες του εν λόγω σχεδίου δράσης.</a:t>
            </a:r>
          </a:p>
          <a:p>
            <a:endParaRPr lang="el-GR" dirty="0"/>
          </a:p>
        </p:txBody>
      </p:sp>
      <p:pic>
        <p:nvPicPr>
          <p:cNvPr id="6" name="Θέση περιεχομένου 5"/>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8845550" y="2074985"/>
            <a:ext cx="2904666" cy="3872889"/>
          </a:xfrm>
        </p:spPr>
      </p:pic>
      <p:pic>
        <p:nvPicPr>
          <p:cNvPr id="4" name="Εικόνα 3"/>
          <p:cNvPicPr>
            <a:picLocks noChangeAspect="1"/>
          </p:cNvPicPr>
          <p:nvPr/>
        </p:nvPicPr>
        <p:blipFill>
          <a:blip r:embed="rId3"/>
          <a:stretch>
            <a:fillRect/>
          </a:stretch>
        </p:blipFill>
        <p:spPr>
          <a:xfrm>
            <a:off x="0" y="6096000"/>
            <a:ext cx="4210050" cy="762000"/>
          </a:xfrm>
          <a:prstGeom prst="rect">
            <a:avLst/>
          </a:prstGeom>
        </p:spPr>
      </p:pic>
      <p:pic>
        <p:nvPicPr>
          <p:cNvPr id="9" name="Εικόνα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66632" y="2074985"/>
            <a:ext cx="2757213" cy="3676283"/>
          </a:xfrm>
          <a:prstGeom prst="rect">
            <a:avLst/>
          </a:prstGeom>
        </p:spPr>
      </p:pic>
    </p:spTree>
    <p:extLst>
      <p:ext uri="{BB962C8B-B14F-4D97-AF65-F5344CB8AC3E}">
        <p14:creationId xmlns:p14="http://schemas.microsoft.com/office/powerpoint/2010/main" val="4199429432"/>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Ion</Template>
  <TotalTime>331</TotalTime>
  <Words>508</Words>
  <Application>Microsoft Office PowerPoint</Application>
  <PresentationFormat>Ευρεία οθόνη</PresentationFormat>
  <Paragraphs>38</Paragraphs>
  <Slides>16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16</vt:i4>
      </vt:variant>
    </vt:vector>
  </HeadingPairs>
  <TitlesOfParts>
    <vt:vector size="23" baseType="lpstr">
      <vt:lpstr>Arial</vt:lpstr>
      <vt:lpstr>Century Gothic</vt:lpstr>
      <vt:lpstr>Georgia</vt:lpstr>
      <vt:lpstr>Times New Roman</vt:lpstr>
      <vt:lpstr>Wingdings 2</vt:lpstr>
      <vt:lpstr>Wingdings 3</vt:lpstr>
      <vt:lpstr>Θρόισμα</vt:lpstr>
      <vt:lpstr>ΣΧΕΔΙΟ ΔΡΑΣΗΣ Α ΚΥΚΛΟΥ </vt:lpstr>
      <vt:lpstr>ΘΕΜΑ: Χρόνος και έναστρος ουρανός</vt:lpstr>
      <vt:lpstr>          Σκοπός του σχεδίου δράσης</vt:lpstr>
      <vt:lpstr>                  Επιμέρους στόχοι-1</vt:lpstr>
      <vt:lpstr>Παρουσίαση του PowerPoint</vt:lpstr>
      <vt:lpstr>    Βήματα υλοποίησης-1</vt:lpstr>
      <vt:lpstr>Βήματα υλοποίησης-2</vt:lpstr>
      <vt:lpstr>    Βήματα υλοποίησης-3</vt:lpstr>
      <vt:lpstr> Δράσεις που πραγματοποιήθηκαν </vt:lpstr>
      <vt:lpstr>    Η εργασία «ντύθηκε» μουσικά</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ΣΧΕΔΙΟ ΔΡΑΣΗΣ Α ΚΥΚΛΟΥ</dc:title>
  <dc:creator>Αναστασία Γιγκλα</dc:creator>
  <cp:lastModifiedBy>Vasileios Papadopoulos</cp:lastModifiedBy>
  <cp:revision>19</cp:revision>
  <dcterms:created xsi:type="dcterms:W3CDTF">2025-06-15T05:34:29Z</dcterms:created>
  <dcterms:modified xsi:type="dcterms:W3CDTF">2025-06-20T07:21:41Z</dcterms:modified>
</cp:coreProperties>
</file>