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2" r:id="rId3"/>
    <p:sldId id="266" r:id="rId4"/>
    <p:sldId id="267" r:id="rId5"/>
    <p:sldId id="264" r:id="rId6"/>
    <p:sldId id="272" r:id="rId7"/>
    <p:sldId id="260" r:id="rId8"/>
    <p:sldId id="257" r:id="rId9"/>
    <p:sldId id="258" r:id="rId10"/>
    <p:sldId id="268" r:id="rId11"/>
    <p:sldId id="263" r:id="rId12"/>
    <p:sldId id="271" r:id="rId13"/>
    <p:sldId id="270" r:id="rId14"/>
    <p:sldId id="269" r:id="rId15"/>
    <p:sldId id="273" r:id="rId16"/>
    <p:sldId id="259" r:id="rId17"/>
    <p:sldId id="261"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02EA9-3D86-4CD3-8380-76371971DD95}" type="datetimeFigureOut">
              <a:rPr lang="el-GR" smtClean="0"/>
              <a:t>29/6/2025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02A31-8E45-47C0-8DAB-AFA3DA7BE5AC}" type="slidenum">
              <a:rPr lang="el-GR" smtClean="0"/>
              <a:t>‹#›</a:t>
            </a:fld>
            <a:endParaRPr lang="el-GR"/>
          </a:p>
        </p:txBody>
      </p:sp>
    </p:spTree>
    <p:extLst>
      <p:ext uri="{BB962C8B-B14F-4D97-AF65-F5344CB8AC3E}">
        <p14:creationId xmlns:p14="http://schemas.microsoft.com/office/powerpoint/2010/main" val="77075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F302A31-8E45-47C0-8DAB-AFA3DA7BE5AC}" type="slidenum">
              <a:rPr lang="el-GR" smtClean="0"/>
              <a:t>2</a:t>
            </a:fld>
            <a:endParaRPr lang="el-GR"/>
          </a:p>
        </p:txBody>
      </p:sp>
    </p:spTree>
    <p:extLst>
      <p:ext uri="{BB962C8B-B14F-4D97-AF65-F5344CB8AC3E}">
        <p14:creationId xmlns:p14="http://schemas.microsoft.com/office/powerpoint/2010/main" val="242209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3904A1-29A9-043C-395B-97F6B5A1EE1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975E966-3093-8D90-C985-182E41962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9675F64-C86F-9D66-3BF2-5E14051413D2}"/>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93683731-766C-B1D3-C218-F3E10DE988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EE01A0-3943-3B7F-FB37-2BD3A0209DA2}"/>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209909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FC4D68-DAEA-9C56-8C0B-C31CFB8156D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E71EC55-DB20-C6F2-A370-127145BBF3E1}"/>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278D36A-8079-EDB1-0BFB-73EB4F18FC51}"/>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07A6D31D-4C57-5061-D41E-16FE83234A6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A96E402-117C-A395-9140-08A41C418275}"/>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104074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0184629-17C9-6B7A-5B06-BB58F5AB46C8}"/>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4AF43EE-03CB-BFBF-CD03-CE62088E386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A19C71D-64D2-E85D-ED79-20331D3A9051}"/>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49DF4612-393A-5E87-F970-20172C5D76B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153F334-4BDB-46E2-A4C1-6E39440EB920}"/>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409082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A9BC48-1379-1309-B4BC-70D63FE86D6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B3CB7B9-3302-A1BC-54C6-78ACD9CEB55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47384BF-F9EF-6972-3DCE-EE28767AB2C6}"/>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EB74A0E2-BBD6-18AD-AACF-25BCE88AAB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3B34073-2DEE-0100-48CC-DB7101264562}"/>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167832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8187C0-B7C1-DCAE-81D4-CEAAE8474C5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DB43AAD-6FD2-3E60-F11B-35301C950F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E320411-5A96-4FA2-0BDE-A8EC03515B70}"/>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981A7C85-9C97-E2FB-F412-3E52A47E490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5A9D216-A63D-1844-185D-92EA412EF948}"/>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266212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F4D394-754A-FAC5-E8C0-BE7F0A071DF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69F084A-56BD-E776-7FE3-81AF98A1D59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F8CBDD6-F3F7-AD25-F772-E807DBA0A41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19938A9-0C57-A8A0-5750-E814B9437178}"/>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6" name="Θέση υποσέλιδου 5">
            <a:extLst>
              <a:ext uri="{FF2B5EF4-FFF2-40B4-BE49-F238E27FC236}">
                <a16:creationId xmlns:a16="http://schemas.microsoft.com/office/drawing/2014/main" id="{C0BAA118-3AB4-624A-33DB-CA372C8F1E1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3A80E0B-182E-2D4E-FD1C-8F7B8842DCAB}"/>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78504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B0B4E0-76C9-6A92-468F-6FFC44C5C66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D6596A1-AEDB-1300-D87F-10C62707E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A30D8B6-FFF2-7C7C-813A-87CCDA20B6B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A257DA3-63D2-63F3-C038-F61DC55E34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A43338D-3625-82C1-4CEF-72199BA1ECB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71AEBD2-C828-FE85-71CB-90437473A5CD}"/>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8" name="Θέση υποσέλιδου 7">
            <a:extLst>
              <a:ext uri="{FF2B5EF4-FFF2-40B4-BE49-F238E27FC236}">
                <a16:creationId xmlns:a16="http://schemas.microsoft.com/office/drawing/2014/main" id="{9CE69EB0-C5AD-1303-CEA3-6740D56751A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A465947-0132-FD56-55E0-31D344BA64FF}"/>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118167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A166CE-D8F1-E385-CCB1-299B8E6C22A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B0766CF-2FC8-2106-FE9F-2ACBF3BA02B2}"/>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4" name="Θέση υποσέλιδου 3">
            <a:extLst>
              <a:ext uri="{FF2B5EF4-FFF2-40B4-BE49-F238E27FC236}">
                <a16:creationId xmlns:a16="http://schemas.microsoft.com/office/drawing/2014/main" id="{8D2852E6-7D89-FAD8-A500-0626EF92B6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B993EAC-819D-A500-498E-EEE5AFA1C326}"/>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400556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6920104-3F7E-8B2E-D4BD-96F4DC73B1C2}"/>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3" name="Θέση υποσέλιδου 2">
            <a:extLst>
              <a:ext uri="{FF2B5EF4-FFF2-40B4-BE49-F238E27FC236}">
                <a16:creationId xmlns:a16="http://schemas.microsoft.com/office/drawing/2014/main" id="{5EB807B5-10E3-6B6F-B9B6-8538B974C77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5079B8F-2214-CD53-05F7-8AE2A1A38315}"/>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326538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37060E-B1B3-72D1-9D97-78348DC229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40A4B5D-A5B9-2B35-D5CA-23B01BC0B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4C354732-B3DD-E907-B92F-F02745EA8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E207ED4-917A-B008-B457-46BF66DBD1A0}"/>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6" name="Θέση υποσέλιδου 5">
            <a:extLst>
              <a:ext uri="{FF2B5EF4-FFF2-40B4-BE49-F238E27FC236}">
                <a16:creationId xmlns:a16="http://schemas.microsoft.com/office/drawing/2014/main" id="{1D23E711-CAB7-4910-B521-0A5F874D103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A048A2A-D4DD-950E-91B3-B2C85F69CB36}"/>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188448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6FF552-DB07-15B7-0B6C-D1C2BF2E995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B950FBD-48F1-4605-CDC5-E6BA233FD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3055FE7-893A-39F5-8385-E99E90EB4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80CA62B-01A8-6034-4181-209EF7B6150C}"/>
              </a:ext>
            </a:extLst>
          </p:cNvPr>
          <p:cNvSpPr>
            <a:spLocks noGrp="1"/>
          </p:cNvSpPr>
          <p:nvPr>
            <p:ph type="dt" sz="half" idx="10"/>
          </p:nvPr>
        </p:nvSpPr>
        <p:spPr/>
        <p:txBody>
          <a:bodyPr/>
          <a:lstStyle/>
          <a:p>
            <a:fld id="{399AA6DF-7E07-47FD-9DB7-F7D0B5965184}" type="datetimeFigureOut">
              <a:rPr lang="el-GR" smtClean="0"/>
              <a:t>29/6/2025</a:t>
            </a:fld>
            <a:endParaRPr lang="el-GR"/>
          </a:p>
        </p:txBody>
      </p:sp>
      <p:sp>
        <p:nvSpPr>
          <p:cNvPr id="6" name="Θέση υποσέλιδου 5">
            <a:extLst>
              <a:ext uri="{FF2B5EF4-FFF2-40B4-BE49-F238E27FC236}">
                <a16:creationId xmlns:a16="http://schemas.microsoft.com/office/drawing/2014/main" id="{EB10A212-B336-75B8-5DFE-F43A60612AF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E600BB0-4A4E-5AEA-E242-257BEFB5C2E4}"/>
              </a:ext>
            </a:extLst>
          </p:cNvPr>
          <p:cNvSpPr>
            <a:spLocks noGrp="1"/>
          </p:cNvSpPr>
          <p:nvPr>
            <p:ph type="sldNum" sz="quarter" idx="12"/>
          </p:nvPr>
        </p:nvSpPr>
        <p:spPr/>
        <p:txBody>
          <a:bodyPr/>
          <a:lstStyle/>
          <a:p>
            <a:fld id="{3F77F891-24C1-43B1-BDAA-4111CE884F0F}" type="slidenum">
              <a:rPr lang="el-GR" smtClean="0"/>
              <a:t>‹#›</a:t>
            </a:fld>
            <a:endParaRPr lang="el-GR"/>
          </a:p>
        </p:txBody>
      </p:sp>
    </p:spTree>
    <p:extLst>
      <p:ext uri="{BB962C8B-B14F-4D97-AF65-F5344CB8AC3E}">
        <p14:creationId xmlns:p14="http://schemas.microsoft.com/office/powerpoint/2010/main" val="184162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47F1B7C-0110-7962-A0C7-F60577B2F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2883044-7DB6-C6FE-78A0-D44AE6600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0875DDF-99A4-3FE3-8A0F-817D25BC6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9AA6DF-7E07-47FD-9DB7-F7D0B5965184}" type="datetimeFigureOut">
              <a:rPr lang="el-GR" smtClean="0"/>
              <a:t>29/6/2025</a:t>
            </a:fld>
            <a:endParaRPr lang="el-GR"/>
          </a:p>
        </p:txBody>
      </p:sp>
      <p:sp>
        <p:nvSpPr>
          <p:cNvPr id="5" name="Θέση υποσέλιδου 4">
            <a:extLst>
              <a:ext uri="{FF2B5EF4-FFF2-40B4-BE49-F238E27FC236}">
                <a16:creationId xmlns:a16="http://schemas.microsoft.com/office/drawing/2014/main" id="{7422222F-EC1C-7489-C750-D3379EC85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A03B34A-FFE0-3E1D-7566-EB77B386B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7F891-24C1-43B1-BDAA-4111CE884F0F}" type="slidenum">
              <a:rPr lang="el-GR" smtClean="0"/>
              <a:t>‹#›</a:t>
            </a:fld>
            <a:endParaRPr lang="el-GR"/>
          </a:p>
        </p:txBody>
      </p:sp>
    </p:spTree>
    <p:extLst>
      <p:ext uri="{BB962C8B-B14F-4D97-AF65-F5344CB8AC3E}">
        <p14:creationId xmlns:p14="http://schemas.microsoft.com/office/powerpoint/2010/main" val="50384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hyperlink" Target="https://padlet.com/agrivopoulou_sdemesol/erasmus-2025-6-17-2025-lpv6gmo3peu24yyc" TargetMode="External"/><Relationship Id="rId7" Type="http://schemas.openxmlformats.org/officeDocument/2006/relationships/image" Target="../media/image6.png"/><Relationship Id="rId2" Type="http://schemas.openxmlformats.org/officeDocument/2006/relationships/hyperlink" Target="https://padlet.com/agrivopoulou_sdemesol/erasmus-30-10-2025-gg7tdnhrvltft4zj"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D9CAA70-FC24-4DA9-9035-DD65DE90D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889D6-46FE-4175-812C-8BEED2FF4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Τίτλος 1">
            <a:extLst>
              <a:ext uri="{FF2B5EF4-FFF2-40B4-BE49-F238E27FC236}">
                <a16:creationId xmlns:a16="http://schemas.microsoft.com/office/drawing/2014/main" id="{8F3993BE-5792-2C14-1D94-C5623CF6B01D}"/>
              </a:ext>
            </a:extLst>
          </p:cNvPr>
          <p:cNvSpPr>
            <a:spLocks noGrp="1"/>
          </p:cNvSpPr>
          <p:nvPr>
            <p:ph type="ctrTitle"/>
          </p:nvPr>
        </p:nvSpPr>
        <p:spPr>
          <a:xfrm>
            <a:off x="2927979" y="2530226"/>
            <a:ext cx="6543424" cy="3216743"/>
          </a:xfrm>
        </p:spPr>
        <p:txBody>
          <a:bodyPr anchor="t">
            <a:normAutofit/>
          </a:bodyPr>
          <a:lstStyle/>
          <a:p>
            <a:r>
              <a:rPr lang="el-GR" sz="3700" b="1" dirty="0">
                <a:solidFill>
                  <a:schemeClr val="tx2"/>
                </a:solidFill>
              </a:rPr>
              <a:t>Προγράμματα </a:t>
            </a:r>
            <a:r>
              <a:rPr lang="en-US" sz="3700" b="1" dirty="0">
                <a:solidFill>
                  <a:schemeClr val="tx2"/>
                </a:solidFill>
              </a:rPr>
              <a:t>ERASMUS +</a:t>
            </a:r>
            <a:br>
              <a:rPr lang="el-GR" sz="3700" b="1" dirty="0">
                <a:solidFill>
                  <a:schemeClr val="tx2"/>
                </a:solidFill>
              </a:rPr>
            </a:br>
            <a:r>
              <a:rPr lang="el-GR" sz="3700" b="1" dirty="0">
                <a:solidFill>
                  <a:schemeClr val="tx2"/>
                </a:solidFill>
              </a:rPr>
              <a:t>2024-2025</a:t>
            </a:r>
            <a:br>
              <a:rPr lang="en-US" sz="3700" b="1" dirty="0">
                <a:solidFill>
                  <a:schemeClr val="tx2"/>
                </a:solidFill>
              </a:rPr>
            </a:br>
            <a:r>
              <a:rPr lang="el-GR" sz="3700" b="1" dirty="0">
                <a:solidFill>
                  <a:schemeClr val="tx2"/>
                </a:solidFill>
              </a:rPr>
              <a:t>Σχολείο Δεύτερης Ευκαιρίας Μεσολογγίου</a:t>
            </a:r>
            <a:br>
              <a:rPr lang="el-GR" sz="3700" b="1" dirty="0">
                <a:solidFill>
                  <a:schemeClr val="tx2"/>
                </a:solidFill>
              </a:rPr>
            </a:br>
            <a:endParaRPr lang="el-GR" sz="3700" b="1" dirty="0">
              <a:solidFill>
                <a:schemeClr val="tx2"/>
              </a:solidFill>
            </a:endParaRPr>
          </a:p>
        </p:txBody>
      </p:sp>
      <p:grpSp>
        <p:nvGrpSpPr>
          <p:cNvPr id="15" name="Group 14">
            <a:extLst>
              <a:ext uri="{FF2B5EF4-FFF2-40B4-BE49-F238E27FC236}">
                <a16:creationId xmlns:a16="http://schemas.microsoft.com/office/drawing/2014/main" id="{7ACCA88C-8741-4EAC-B3FE-0CFC0BA02D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3832880" cy="2876136"/>
            <a:chOff x="-305" y="-1"/>
            <a:chExt cx="3832880" cy="2876136"/>
          </a:xfrm>
        </p:grpSpPr>
        <p:sp>
          <p:nvSpPr>
            <p:cNvPr id="16" name="Freeform: Shape 15">
              <a:extLst>
                <a:ext uri="{FF2B5EF4-FFF2-40B4-BE49-F238E27FC236}">
                  <a16:creationId xmlns:a16="http://schemas.microsoft.com/office/drawing/2014/main" id="{F0349FD5-909D-4E8A-B7B0-0D268C82B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D260D80-8FAD-46AF-B161-6BDFA50F4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2E4BAD0-C518-46E3-A120-C996C8ED5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1922341-7D82-4C50-8F3A-01EA7B225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Εικόνα 4">
            <a:extLst>
              <a:ext uri="{FF2B5EF4-FFF2-40B4-BE49-F238E27FC236}">
                <a16:creationId xmlns:a16="http://schemas.microsoft.com/office/drawing/2014/main" id="{BC5D18FF-1C4D-F8A9-D037-823DEEFFD259}"/>
              </a:ext>
            </a:extLst>
          </p:cNvPr>
          <p:cNvPicPr>
            <a:picLocks noChangeAspect="1"/>
          </p:cNvPicPr>
          <p:nvPr/>
        </p:nvPicPr>
        <p:blipFill>
          <a:blip r:embed="rId2"/>
          <a:stretch>
            <a:fillRect/>
          </a:stretch>
        </p:blipFill>
        <p:spPr>
          <a:xfrm>
            <a:off x="9738803" y="474757"/>
            <a:ext cx="1456195" cy="1456195"/>
          </a:xfrm>
          <a:prstGeom prst="rect">
            <a:avLst/>
          </a:prstGeom>
        </p:spPr>
      </p:pic>
      <p:pic>
        <p:nvPicPr>
          <p:cNvPr id="6" name="Εικόνα 5">
            <a:extLst>
              <a:ext uri="{FF2B5EF4-FFF2-40B4-BE49-F238E27FC236}">
                <a16:creationId xmlns:a16="http://schemas.microsoft.com/office/drawing/2014/main" id="{0E9E4D2B-912A-FCFB-9B80-7ECBBA18B0A5}"/>
              </a:ext>
            </a:extLst>
          </p:cNvPr>
          <p:cNvPicPr>
            <a:picLocks noChangeAspect="1"/>
          </p:cNvPicPr>
          <p:nvPr/>
        </p:nvPicPr>
        <p:blipFill>
          <a:blip r:embed="rId3"/>
          <a:stretch>
            <a:fillRect/>
          </a:stretch>
        </p:blipFill>
        <p:spPr>
          <a:xfrm>
            <a:off x="4616707" y="638175"/>
            <a:ext cx="4524722" cy="1292777"/>
          </a:xfrm>
          <a:prstGeom prst="rect">
            <a:avLst/>
          </a:prstGeom>
        </p:spPr>
      </p:pic>
      <p:pic>
        <p:nvPicPr>
          <p:cNvPr id="4" name="Εικόνα 3">
            <a:extLst>
              <a:ext uri="{FF2B5EF4-FFF2-40B4-BE49-F238E27FC236}">
                <a16:creationId xmlns:a16="http://schemas.microsoft.com/office/drawing/2014/main" id="{47063AE7-D966-19ED-7ADC-84FEAADA51F6}"/>
              </a:ext>
            </a:extLst>
          </p:cNvPr>
          <p:cNvPicPr>
            <a:picLocks noChangeAspect="1"/>
          </p:cNvPicPr>
          <p:nvPr/>
        </p:nvPicPr>
        <p:blipFill>
          <a:blip r:embed="rId4"/>
          <a:stretch>
            <a:fillRect/>
          </a:stretch>
        </p:blipFill>
        <p:spPr>
          <a:xfrm>
            <a:off x="3449146" y="5061218"/>
            <a:ext cx="4855545" cy="827511"/>
          </a:xfrm>
          <a:prstGeom prst="rect">
            <a:avLst/>
          </a:prstGeom>
        </p:spPr>
      </p:pic>
    </p:spTree>
    <p:extLst>
      <p:ext uri="{BB962C8B-B14F-4D97-AF65-F5344CB8AC3E}">
        <p14:creationId xmlns:p14="http://schemas.microsoft.com/office/powerpoint/2010/main" val="279337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943B2-F79D-DA92-AF45-7BD8784022C6}"/>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ECBF9305-6054-4630-06BB-E67EAA900997}"/>
              </a:ext>
            </a:extLst>
          </p:cNvPr>
          <p:cNvPicPr>
            <a:picLocks noGrp="1" noChangeAspect="1"/>
          </p:cNvPicPr>
          <p:nvPr>
            <p:ph idx="1"/>
          </p:nvPr>
        </p:nvPicPr>
        <p:blipFill>
          <a:blip r:embed="rId2"/>
          <a:stretch>
            <a:fillRect/>
          </a:stretch>
        </p:blipFill>
        <p:spPr>
          <a:xfrm>
            <a:off x="101815" y="0"/>
            <a:ext cx="2448225" cy="3461386"/>
          </a:xfrm>
          <a:prstGeom prst="rect">
            <a:avLst/>
          </a:prstGeom>
        </p:spPr>
      </p:pic>
      <p:pic>
        <p:nvPicPr>
          <p:cNvPr id="5" name="Εικόνα 4">
            <a:extLst>
              <a:ext uri="{FF2B5EF4-FFF2-40B4-BE49-F238E27FC236}">
                <a16:creationId xmlns:a16="http://schemas.microsoft.com/office/drawing/2014/main" id="{D64CD7B9-2ED0-0860-89CD-5E1F0E01EAD5}"/>
              </a:ext>
            </a:extLst>
          </p:cNvPr>
          <p:cNvPicPr>
            <a:picLocks noChangeAspect="1"/>
          </p:cNvPicPr>
          <p:nvPr/>
        </p:nvPicPr>
        <p:blipFill>
          <a:blip r:embed="rId3"/>
          <a:stretch>
            <a:fillRect/>
          </a:stretch>
        </p:blipFill>
        <p:spPr>
          <a:xfrm>
            <a:off x="3266739" y="3339966"/>
            <a:ext cx="1776899" cy="3518034"/>
          </a:xfrm>
          <a:prstGeom prst="rect">
            <a:avLst/>
          </a:prstGeom>
        </p:spPr>
      </p:pic>
      <p:pic>
        <p:nvPicPr>
          <p:cNvPr id="6" name="Εικόνα 5">
            <a:extLst>
              <a:ext uri="{FF2B5EF4-FFF2-40B4-BE49-F238E27FC236}">
                <a16:creationId xmlns:a16="http://schemas.microsoft.com/office/drawing/2014/main" id="{583E6698-A409-18FA-F2F0-D58378B749DB}"/>
              </a:ext>
            </a:extLst>
          </p:cNvPr>
          <p:cNvPicPr>
            <a:picLocks noChangeAspect="1"/>
          </p:cNvPicPr>
          <p:nvPr/>
        </p:nvPicPr>
        <p:blipFill>
          <a:blip r:embed="rId4"/>
          <a:stretch>
            <a:fillRect/>
          </a:stretch>
        </p:blipFill>
        <p:spPr>
          <a:xfrm>
            <a:off x="8925262" y="133985"/>
            <a:ext cx="3085723" cy="6613324"/>
          </a:xfrm>
          <a:prstGeom prst="rect">
            <a:avLst/>
          </a:prstGeom>
        </p:spPr>
      </p:pic>
      <p:pic>
        <p:nvPicPr>
          <p:cNvPr id="7" name="Εικόνα 6">
            <a:extLst>
              <a:ext uri="{FF2B5EF4-FFF2-40B4-BE49-F238E27FC236}">
                <a16:creationId xmlns:a16="http://schemas.microsoft.com/office/drawing/2014/main" id="{2DF9D390-60DF-E037-8C6E-6655E4DB4DB9}"/>
              </a:ext>
            </a:extLst>
          </p:cNvPr>
          <p:cNvPicPr>
            <a:picLocks noChangeAspect="1"/>
          </p:cNvPicPr>
          <p:nvPr/>
        </p:nvPicPr>
        <p:blipFill>
          <a:blip r:embed="rId5"/>
          <a:stretch>
            <a:fillRect/>
          </a:stretch>
        </p:blipFill>
        <p:spPr>
          <a:xfrm>
            <a:off x="5150540" y="97072"/>
            <a:ext cx="3373027" cy="1593616"/>
          </a:xfrm>
          <a:prstGeom prst="rect">
            <a:avLst/>
          </a:prstGeom>
        </p:spPr>
      </p:pic>
      <p:pic>
        <p:nvPicPr>
          <p:cNvPr id="8" name="Εικόνα 7">
            <a:extLst>
              <a:ext uri="{FF2B5EF4-FFF2-40B4-BE49-F238E27FC236}">
                <a16:creationId xmlns:a16="http://schemas.microsoft.com/office/drawing/2014/main" id="{AC810E12-2156-0A9D-0B43-038AAAFAC542}"/>
              </a:ext>
            </a:extLst>
          </p:cNvPr>
          <p:cNvPicPr>
            <a:picLocks noChangeAspect="1"/>
          </p:cNvPicPr>
          <p:nvPr/>
        </p:nvPicPr>
        <p:blipFill>
          <a:blip r:embed="rId6"/>
          <a:stretch>
            <a:fillRect/>
          </a:stretch>
        </p:blipFill>
        <p:spPr>
          <a:xfrm>
            <a:off x="5477855" y="2106729"/>
            <a:ext cx="2718396" cy="3429000"/>
          </a:xfrm>
          <a:prstGeom prst="rect">
            <a:avLst/>
          </a:prstGeom>
        </p:spPr>
      </p:pic>
      <p:pic>
        <p:nvPicPr>
          <p:cNvPr id="9" name="Εικόνα 8">
            <a:extLst>
              <a:ext uri="{FF2B5EF4-FFF2-40B4-BE49-F238E27FC236}">
                <a16:creationId xmlns:a16="http://schemas.microsoft.com/office/drawing/2014/main" id="{89125AD0-B6BC-1B8A-9210-38DD3AE90033}"/>
              </a:ext>
            </a:extLst>
          </p:cNvPr>
          <p:cNvPicPr>
            <a:picLocks noChangeAspect="1"/>
          </p:cNvPicPr>
          <p:nvPr/>
        </p:nvPicPr>
        <p:blipFill>
          <a:blip r:embed="rId7"/>
          <a:stretch>
            <a:fillRect/>
          </a:stretch>
        </p:blipFill>
        <p:spPr>
          <a:xfrm>
            <a:off x="181015" y="3821229"/>
            <a:ext cx="2641082" cy="3036771"/>
          </a:xfrm>
          <a:prstGeom prst="rect">
            <a:avLst/>
          </a:prstGeom>
        </p:spPr>
      </p:pic>
      <p:pic>
        <p:nvPicPr>
          <p:cNvPr id="10" name="Εικόνα 9">
            <a:extLst>
              <a:ext uri="{FF2B5EF4-FFF2-40B4-BE49-F238E27FC236}">
                <a16:creationId xmlns:a16="http://schemas.microsoft.com/office/drawing/2014/main" id="{05485DF6-6E14-C18C-5BAB-EB60D8CDF544}"/>
              </a:ext>
            </a:extLst>
          </p:cNvPr>
          <p:cNvPicPr>
            <a:picLocks noChangeAspect="1"/>
          </p:cNvPicPr>
          <p:nvPr/>
        </p:nvPicPr>
        <p:blipFill>
          <a:blip r:embed="rId8"/>
          <a:stretch>
            <a:fillRect/>
          </a:stretch>
        </p:blipFill>
        <p:spPr>
          <a:xfrm>
            <a:off x="2765252" y="0"/>
            <a:ext cx="2170076" cy="3099816"/>
          </a:xfrm>
          <a:prstGeom prst="rect">
            <a:avLst/>
          </a:prstGeom>
        </p:spPr>
      </p:pic>
      <p:pic>
        <p:nvPicPr>
          <p:cNvPr id="11" name="Εικόνα 10">
            <a:extLst>
              <a:ext uri="{FF2B5EF4-FFF2-40B4-BE49-F238E27FC236}">
                <a16:creationId xmlns:a16="http://schemas.microsoft.com/office/drawing/2014/main" id="{9DD4F0C8-07F7-522A-C2E3-9710939643C6}"/>
              </a:ext>
            </a:extLst>
          </p:cNvPr>
          <p:cNvPicPr>
            <a:picLocks noChangeAspect="1"/>
          </p:cNvPicPr>
          <p:nvPr/>
        </p:nvPicPr>
        <p:blipFill>
          <a:blip r:embed="rId9"/>
          <a:stretch>
            <a:fillRect/>
          </a:stretch>
        </p:blipFill>
        <p:spPr>
          <a:xfrm>
            <a:off x="5101337" y="5951770"/>
            <a:ext cx="3657917" cy="621846"/>
          </a:xfrm>
          <a:prstGeom prst="rect">
            <a:avLst/>
          </a:prstGeom>
        </p:spPr>
      </p:pic>
    </p:spTree>
    <p:extLst>
      <p:ext uri="{BB962C8B-B14F-4D97-AF65-F5344CB8AC3E}">
        <p14:creationId xmlns:p14="http://schemas.microsoft.com/office/powerpoint/2010/main" val="373877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FF7537-17CE-0051-22F9-5570BFA76DA3}"/>
              </a:ext>
            </a:extLst>
          </p:cNvPr>
          <p:cNvSpPr>
            <a:spLocks noGrp="1"/>
          </p:cNvSpPr>
          <p:nvPr>
            <p:ph type="title"/>
          </p:nvPr>
        </p:nvSpPr>
        <p:spPr>
          <a:xfrm>
            <a:off x="428062" y="463233"/>
            <a:ext cx="8130011" cy="993208"/>
          </a:xfrm>
        </p:spPr>
        <p:txBody>
          <a:bodyPr anchor="b">
            <a:normAutofit/>
          </a:bodyPr>
          <a:lstStyle/>
          <a:p>
            <a:pPr algn="ctr"/>
            <a:r>
              <a:rPr lang="el-GR" sz="3200" b="1" dirty="0">
                <a:solidFill>
                  <a:schemeClr val="accent3"/>
                </a:solidFill>
              </a:rPr>
              <a:t>Πορτογαλία 2025 </a:t>
            </a:r>
            <a:br>
              <a:rPr lang="en-US" sz="3200" b="1" dirty="0">
                <a:solidFill>
                  <a:schemeClr val="accent3"/>
                </a:solidFill>
              </a:rPr>
            </a:br>
            <a:r>
              <a:rPr lang="el-GR" sz="3200" b="1" dirty="0">
                <a:solidFill>
                  <a:schemeClr val="accent3"/>
                </a:solidFill>
              </a:rPr>
              <a:t>(15 εκπαιδευόμενοι-</a:t>
            </a:r>
            <a:r>
              <a:rPr lang="en-US" sz="3200" b="1" dirty="0">
                <a:solidFill>
                  <a:schemeClr val="accent3"/>
                </a:solidFill>
              </a:rPr>
              <a:t>2</a:t>
            </a:r>
            <a:r>
              <a:rPr lang="el-GR" sz="3200" b="1" dirty="0">
                <a:solidFill>
                  <a:schemeClr val="accent3"/>
                </a:solidFill>
              </a:rPr>
              <a:t> συνοδοί εκπαιδευτικοί)</a:t>
            </a:r>
          </a:p>
        </p:txBody>
      </p:sp>
      <p:pic>
        <p:nvPicPr>
          <p:cNvPr id="3" name="Εικόνα 2">
            <a:extLst>
              <a:ext uri="{FF2B5EF4-FFF2-40B4-BE49-F238E27FC236}">
                <a16:creationId xmlns:a16="http://schemas.microsoft.com/office/drawing/2014/main" id="{D59B2418-506A-D532-1B88-9EF814F5EF58}"/>
              </a:ext>
            </a:extLst>
          </p:cNvPr>
          <p:cNvPicPr>
            <a:picLocks noChangeAspect="1"/>
          </p:cNvPicPr>
          <p:nvPr/>
        </p:nvPicPr>
        <p:blipFill>
          <a:blip r:embed="rId2"/>
          <a:stretch>
            <a:fillRect/>
          </a:stretch>
        </p:blipFill>
        <p:spPr>
          <a:xfrm>
            <a:off x="8153400" y="1930330"/>
            <a:ext cx="2967508" cy="504476"/>
          </a:xfrm>
          <a:prstGeom prst="rect">
            <a:avLst/>
          </a:prstGeom>
        </p:spPr>
      </p:pic>
      <p:sp>
        <p:nvSpPr>
          <p:cNvPr id="27" name="Content Placeholder 7">
            <a:extLst>
              <a:ext uri="{FF2B5EF4-FFF2-40B4-BE49-F238E27FC236}">
                <a16:creationId xmlns:a16="http://schemas.microsoft.com/office/drawing/2014/main" id="{827307B0-A8D7-041E-83EC-64AF1469D1E3}"/>
              </a:ext>
            </a:extLst>
          </p:cNvPr>
          <p:cNvSpPr>
            <a:spLocks noGrp="1"/>
          </p:cNvSpPr>
          <p:nvPr>
            <p:ph idx="1"/>
          </p:nvPr>
        </p:nvSpPr>
        <p:spPr>
          <a:xfrm>
            <a:off x="876692" y="2533476"/>
            <a:ext cx="5933182" cy="3447832"/>
          </a:xfrm>
        </p:spPr>
        <p:txBody>
          <a:bodyPr anchor="t">
            <a:normAutofit/>
          </a:bodyPr>
          <a:lstStyle/>
          <a:p>
            <a:endParaRPr lang="en-US" sz="2000" dirty="0"/>
          </a:p>
        </p:txBody>
      </p:sp>
      <p:pic>
        <p:nvPicPr>
          <p:cNvPr id="6" name="Εικόνα 5">
            <a:extLst>
              <a:ext uri="{FF2B5EF4-FFF2-40B4-BE49-F238E27FC236}">
                <a16:creationId xmlns:a16="http://schemas.microsoft.com/office/drawing/2014/main" id="{E0BE03A8-F879-2385-A890-B272AE7ABE00}"/>
              </a:ext>
            </a:extLst>
          </p:cNvPr>
          <p:cNvPicPr>
            <a:picLocks noChangeAspect="1"/>
          </p:cNvPicPr>
          <p:nvPr/>
        </p:nvPicPr>
        <p:blipFill>
          <a:blip r:embed="rId3"/>
          <a:stretch>
            <a:fillRect/>
          </a:stretch>
        </p:blipFill>
        <p:spPr>
          <a:xfrm>
            <a:off x="8153401" y="3000749"/>
            <a:ext cx="2967508" cy="845739"/>
          </a:xfrm>
          <a:prstGeom prst="rect">
            <a:avLst/>
          </a:prstGeom>
        </p:spPr>
      </p:pic>
      <p:pic>
        <p:nvPicPr>
          <p:cNvPr id="5" name="Εικόνα 4">
            <a:extLst>
              <a:ext uri="{FF2B5EF4-FFF2-40B4-BE49-F238E27FC236}">
                <a16:creationId xmlns:a16="http://schemas.microsoft.com/office/drawing/2014/main" id="{6483FD1B-792B-2EE4-93BC-501CF5C50DC3}"/>
              </a:ext>
            </a:extLst>
          </p:cNvPr>
          <p:cNvPicPr>
            <a:picLocks noChangeAspect="1"/>
          </p:cNvPicPr>
          <p:nvPr/>
        </p:nvPicPr>
        <p:blipFill>
          <a:blip r:embed="rId4"/>
          <a:stretch>
            <a:fillRect/>
          </a:stretch>
        </p:blipFill>
        <p:spPr>
          <a:xfrm>
            <a:off x="679010" y="2495678"/>
            <a:ext cx="6328546" cy="3447832"/>
          </a:xfrm>
          <a:prstGeom prst="rect">
            <a:avLst/>
          </a:prstGeom>
        </p:spPr>
      </p:pic>
      <p:grpSp>
        <p:nvGrpSpPr>
          <p:cNvPr id="32" name="Group 31">
            <a:extLst>
              <a:ext uri="{FF2B5EF4-FFF2-40B4-BE49-F238E27FC236}">
                <a16:creationId xmlns:a16="http://schemas.microsoft.com/office/drawing/2014/main" id="{BC054689-56EC-BBEF-17D5-3FAEAFF5C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3" name="Rectangle 32">
              <a:extLst>
                <a:ext uri="{FF2B5EF4-FFF2-40B4-BE49-F238E27FC236}">
                  <a16:creationId xmlns:a16="http://schemas.microsoft.com/office/drawing/2014/main" id="{8D84F49E-6627-6F97-5C42-38166C7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0E6611D-1F85-FC1B-8175-3F6F70729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Εικόνα 3">
            <a:extLst>
              <a:ext uri="{FF2B5EF4-FFF2-40B4-BE49-F238E27FC236}">
                <a16:creationId xmlns:a16="http://schemas.microsoft.com/office/drawing/2014/main" id="{8967097C-94DB-78E0-7604-83B49FA94E68}"/>
              </a:ext>
            </a:extLst>
          </p:cNvPr>
          <p:cNvPicPr>
            <a:picLocks noChangeAspect="1"/>
          </p:cNvPicPr>
          <p:nvPr/>
        </p:nvPicPr>
        <p:blipFill>
          <a:blip r:embed="rId5"/>
          <a:stretch>
            <a:fillRect/>
          </a:stretch>
        </p:blipFill>
        <p:spPr>
          <a:xfrm>
            <a:off x="9207945" y="4708160"/>
            <a:ext cx="1438781" cy="1170533"/>
          </a:xfrm>
          <a:prstGeom prst="rect">
            <a:avLst/>
          </a:prstGeom>
        </p:spPr>
      </p:pic>
    </p:spTree>
    <p:extLst>
      <p:ext uri="{BB962C8B-B14F-4D97-AF65-F5344CB8AC3E}">
        <p14:creationId xmlns:p14="http://schemas.microsoft.com/office/powerpoint/2010/main" val="252164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BB152-2962-AE85-3075-7981572D65DA}"/>
              </a:ext>
            </a:extLst>
          </p:cNvPr>
          <p:cNvSpPr>
            <a:spLocks noGrp="1"/>
          </p:cNvSpPr>
          <p:nvPr>
            <p:ph type="title"/>
          </p:nvPr>
        </p:nvSpPr>
        <p:spPr>
          <a:xfrm>
            <a:off x="838200" y="374269"/>
            <a:ext cx="10515600" cy="1451356"/>
          </a:xfrm>
        </p:spPr>
        <p:txBody>
          <a:bodyPr>
            <a:normAutofit fontScale="90000"/>
          </a:bodyPr>
          <a:lstStyle/>
          <a:p>
            <a:pPr algn="ctr"/>
            <a:r>
              <a:rPr lang="el-GR" dirty="0">
                <a:solidFill>
                  <a:schemeClr val="tx2"/>
                </a:solidFill>
              </a:rPr>
              <a:t>Πρόγραμμα Erasmus+ </a:t>
            </a:r>
            <a:br>
              <a:rPr lang="en-US" dirty="0">
                <a:solidFill>
                  <a:schemeClr val="tx2"/>
                </a:solidFill>
              </a:rPr>
            </a:br>
            <a:r>
              <a:rPr lang="el-GR" dirty="0">
                <a:solidFill>
                  <a:schemeClr val="tx2"/>
                </a:solidFill>
              </a:rPr>
              <a:t>Πόρτο -Πορτογαλία </a:t>
            </a:r>
            <a:br>
              <a:rPr lang="el-GR" dirty="0">
                <a:solidFill>
                  <a:schemeClr val="tx2"/>
                </a:solidFill>
              </a:rPr>
            </a:br>
            <a:r>
              <a:rPr lang="el-GR" dirty="0">
                <a:solidFill>
                  <a:schemeClr val="tx2"/>
                </a:solidFill>
              </a:rPr>
              <a:t>6 Μαΐου - 17 Μαΐου 2025</a:t>
            </a:r>
          </a:p>
        </p:txBody>
      </p:sp>
      <p:sp>
        <p:nvSpPr>
          <p:cNvPr id="3" name="Θέση περιεχομένου 2">
            <a:extLst>
              <a:ext uri="{FF2B5EF4-FFF2-40B4-BE49-F238E27FC236}">
                <a16:creationId xmlns:a16="http://schemas.microsoft.com/office/drawing/2014/main" id="{B558FF9B-75F3-AB7E-48B5-3263B56E380D}"/>
              </a:ext>
            </a:extLst>
          </p:cNvPr>
          <p:cNvSpPr>
            <a:spLocks noGrp="1"/>
          </p:cNvSpPr>
          <p:nvPr>
            <p:ph idx="1"/>
          </p:nvPr>
        </p:nvSpPr>
        <p:spPr/>
        <p:txBody>
          <a:bodyPr/>
          <a:lstStyle/>
          <a:p>
            <a:pPr marL="0" indent="0" algn="ctr">
              <a:buNone/>
            </a:pPr>
            <a:r>
              <a:rPr lang="el-GR" dirty="0"/>
              <a:t>H δεύτερη ροή του εκπαιδευτικού προγράμματος Erasmus+ στο Πόρτο της Πορτογαλίας</a:t>
            </a:r>
          </a:p>
          <a:p>
            <a:pPr marL="0" indent="0" algn="ctr">
              <a:buNone/>
            </a:pPr>
            <a:endParaRPr lang="el-GR" dirty="0"/>
          </a:p>
          <a:p>
            <a:pPr marL="0" indent="0" algn="ctr">
              <a:buNone/>
            </a:pPr>
            <a:r>
              <a:rPr lang="el-GR" dirty="0"/>
              <a:t>“</a:t>
            </a:r>
            <a:r>
              <a:rPr lang="el-GR" b="1" dirty="0"/>
              <a:t>Αναζητώντας καλές πρακτικές για τη βιώσιμη αγροτουριστική ανάπτυξη της λιμνοθάλασσας του Αμβρακικού» </a:t>
            </a:r>
            <a:r>
              <a:rPr lang="el-GR" dirty="0"/>
              <a:t>και κωδικό 2024-1-EL01-KA122-ADU-000198273</a:t>
            </a:r>
          </a:p>
          <a:p>
            <a:endParaRPr lang="el-GR" dirty="0"/>
          </a:p>
        </p:txBody>
      </p:sp>
      <p:pic>
        <p:nvPicPr>
          <p:cNvPr id="4" name="Εικόνα 3">
            <a:extLst>
              <a:ext uri="{FF2B5EF4-FFF2-40B4-BE49-F238E27FC236}">
                <a16:creationId xmlns:a16="http://schemas.microsoft.com/office/drawing/2014/main" id="{B4B3984B-0EAE-F5C2-96E2-63CDD8A98AC8}"/>
              </a:ext>
            </a:extLst>
          </p:cNvPr>
          <p:cNvPicPr>
            <a:picLocks noChangeAspect="1"/>
          </p:cNvPicPr>
          <p:nvPr/>
        </p:nvPicPr>
        <p:blipFill>
          <a:blip r:embed="rId2"/>
          <a:stretch>
            <a:fillRect/>
          </a:stretch>
        </p:blipFill>
        <p:spPr>
          <a:xfrm>
            <a:off x="5519878" y="5650887"/>
            <a:ext cx="1152244" cy="1066892"/>
          </a:xfrm>
          <a:prstGeom prst="rect">
            <a:avLst/>
          </a:prstGeom>
        </p:spPr>
      </p:pic>
      <p:pic>
        <p:nvPicPr>
          <p:cNvPr id="5" name="Εικόνα 4">
            <a:extLst>
              <a:ext uri="{FF2B5EF4-FFF2-40B4-BE49-F238E27FC236}">
                <a16:creationId xmlns:a16="http://schemas.microsoft.com/office/drawing/2014/main" id="{06065DE7-ED8E-49C2-B880-79FAA502441E}"/>
              </a:ext>
            </a:extLst>
          </p:cNvPr>
          <p:cNvPicPr>
            <a:picLocks noChangeAspect="1"/>
          </p:cNvPicPr>
          <p:nvPr/>
        </p:nvPicPr>
        <p:blipFill>
          <a:blip r:embed="rId3"/>
          <a:stretch>
            <a:fillRect/>
          </a:stretch>
        </p:blipFill>
        <p:spPr>
          <a:xfrm>
            <a:off x="121791" y="6010583"/>
            <a:ext cx="2969009" cy="847417"/>
          </a:xfrm>
          <a:prstGeom prst="rect">
            <a:avLst/>
          </a:prstGeom>
        </p:spPr>
      </p:pic>
      <p:pic>
        <p:nvPicPr>
          <p:cNvPr id="6" name="Εικόνα 5">
            <a:extLst>
              <a:ext uri="{FF2B5EF4-FFF2-40B4-BE49-F238E27FC236}">
                <a16:creationId xmlns:a16="http://schemas.microsoft.com/office/drawing/2014/main" id="{CD550C88-FF22-871F-F373-13734607F52E}"/>
              </a:ext>
            </a:extLst>
          </p:cNvPr>
          <p:cNvPicPr>
            <a:picLocks noChangeAspect="1"/>
          </p:cNvPicPr>
          <p:nvPr/>
        </p:nvPicPr>
        <p:blipFill>
          <a:blip r:embed="rId4"/>
          <a:stretch>
            <a:fillRect/>
          </a:stretch>
        </p:blipFill>
        <p:spPr>
          <a:xfrm>
            <a:off x="8846611" y="6184333"/>
            <a:ext cx="2969009" cy="499915"/>
          </a:xfrm>
          <a:prstGeom prst="rect">
            <a:avLst/>
          </a:prstGeom>
        </p:spPr>
      </p:pic>
    </p:spTree>
    <p:extLst>
      <p:ext uri="{BB962C8B-B14F-4D97-AF65-F5344CB8AC3E}">
        <p14:creationId xmlns:p14="http://schemas.microsoft.com/office/powerpoint/2010/main" val="775551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B999C5-0CA8-025D-F003-ED3614ECE5C8}"/>
              </a:ext>
            </a:extLst>
          </p:cNvPr>
          <p:cNvSpPr>
            <a:spLocks noGrp="1"/>
          </p:cNvSpPr>
          <p:nvPr>
            <p:ph type="title"/>
          </p:nvPr>
        </p:nvSpPr>
        <p:spPr>
          <a:xfrm>
            <a:off x="603504" y="73153"/>
            <a:ext cx="10750296" cy="1188719"/>
          </a:xfrm>
        </p:spPr>
        <p:txBody>
          <a:bodyPr/>
          <a:lstStyle/>
          <a:p>
            <a:r>
              <a:rPr lang="el-GR" dirty="0"/>
              <a:t>Το πρόγραμμα με λίγα λόγια: </a:t>
            </a:r>
          </a:p>
        </p:txBody>
      </p:sp>
      <p:sp>
        <p:nvSpPr>
          <p:cNvPr id="3" name="Θέση περιεχομένου 2">
            <a:extLst>
              <a:ext uri="{FF2B5EF4-FFF2-40B4-BE49-F238E27FC236}">
                <a16:creationId xmlns:a16="http://schemas.microsoft.com/office/drawing/2014/main" id="{14CCBEAF-567A-E2BB-F8FA-6244018BC684}"/>
              </a:ext>
            </a:extLst>
          </p:cNvPr>
          <p:cNvSpPr>
            <a:spLocks noGrp="1"/>
          </p:cNvSpPr>
          <p:nvPr>
            <p:ph idx="1"/>
          </p:nvPr>
        </p:nvSpPr>
        <p:spPr>
          <a:xfrm>
            <a:off x="448056" y="1261872"/>
            <a:ext cx="10905744" cy="5029200"/>
          </a:xfrm>
        </p:spPr>
        <p:txBody>
          <a:bodyPr>
            <a:noAutofit/>
          </a:bodyPr>
          <a:lstStyle/>
          <a:p>
            <a:r>
              <a:rPr lang="el-GR" sz="2300" dirty="0"/>
              <a:t>Το πρόγραμμα περιλάμβανε βιωματικά εργαστήρια σε οινοποιεία και γευσιγνωσία τυριών και κρασιών σε φάρμες της Βόρειας Πορτογαλίας, καθώς και πλήθος πολιτιστικών επισκέψεων στις πόλεις Μπράγκα, </a:t>
            </a:r>
            <a:r>
              <a:rPr lang="el-GR" sz="2300" dirty="0" err="1"/>
              <a:t>Γκιμαράες</a:t>
            </a:r>
            <a:r>
              <a:rPr lang="el-GR" sz="2300" dirty="0"/>
              <a:t> και </a:t>
            </a:r>
            <a:r>
              <a:rPr lang="el-GR" sz="2300" dirty="0" err="1"/>
              <a:t>Μπαρτσέλος</a:t>
            </a:r>
            <a:r>
              <a:rPr lang="el-GR" sz="2300" dirty="0"/>
              <a:t>. </a:t>
            </a:r>
            <a:endParaRPr lang="en-US" sz="2300" dirty="0"/>
          </a:p>
          <a:p>
            <a:r>
              <a:rPr lang="el-GR" sz="2300" dirty="0"/>
              <a:t>Ο φορέας </a:t>
            </a:r>
            <a:r>
              <a:rPr lang="el-GR" sz="2300" dirty="0" err="1"/>
              <a:t>Mobility</a:t>
            </a:r>
            <a:r>
              <a:rPr lang="el-GR" sz="2300" dirty="0"/>
              <a:t> </a:t>
            </a:r>
            <a:r>
              <a:rPr lang="el-GR" sz="2300" dirty="0" err="1"/>
              <a:t>Friends</a:t>
            </a:r>
            <a:r>
              <a:rPr lang="el-GR" sz="2300" dirty="0"/>
              <a:t> οργάνωσε τις βιωματικές δράσεις σύμφωνα με τις ανάγκες και τα ενδιαφέροντα των εκπαιδευομένων. </a:t>
            </a:r>
            <a:endParaRPr lang="en-US" sz="2300" dirty="0"/>
          </a:p>
          <a:p>
            <a:r>
              <a:rPr lang="el-GR" sz="2300" dirty="0"/>
              <a:t>Η ομάδα επισκέφτηκε ακόμη το Εθνικό και Οικολογικό Πάρκο  </a:t>
            </a:r>
            <a:r>
              <a:rPr lang="el-GR" sz="2300" dirty="0" err="1"/>
              <a:t>Portas</a:t>
            </a:r>
            <a:r>
              <a:rPr lang="el-GR" sz="2300" dirty="0"/>
              <a:t> </a:t>
            </a:r>
            <a:r>
              <a:rPr lang="el-GR" sz="2300" dirty="0" err="1"/>
              <a:t>do</a:t>
            </a:r>
            <a:r>
              <a:rPr lang="el-GR" sz="2300" dirty="0"/>
              <a:t> </a:t>
            </a:r>
            <a:r>
              <a:rPr lang="el-GR" sz="2300" dirty="0" err="1"/>
              <a:t>Mezio</a:t>
            </a:r>
            <a:r>
              <a:rPr lang="el-GR" sz="2300" dirty="0"/>
              <a:t>, το διάσημο βιβλιοπωλείο </a:t>
            </a:r>
            <a:r>
              <a:rPr lang="el-GR" sz="2300" dirty="0" err="1"/>
              <a:t>Lello</a:t>
            </a:r>
            <a:r>
              <a:rPr lang="el-GR" sz="2300" dirty="0"/>
              <a:t> στο Πόρτο, τον Καθεδρικό ναό στο Πόρτο, καθώς και το σημείο που ο ποταμός </a:t>
            </a:r>
            <a:r>
              <a:rPr lang="el-GR" sz="2300" dirty="0" err="1"/>
              <a:t>Douro</a:t>
            </a:r>
            <a:r>
              <a:rPr lang="el-GR" sz="2300" dirty="0"/>
              <a:t> εκβάλλει στον Ατλαντικό Ωκεανό.</a:t>
            </a:r>
          </a:p>
          <a:p>
            <a:r>
              <a:rPr lang="el-GR" sz="2300" dirty="0"/>
              <a:t>Το εκπαιδευτικό πρόγραμμα έδωσε στους εκπαιδευόμενους τη δυνατότητα να γνωρίσουν τον πολιτισμό μιας άλλης χώρας, να αναπτύξουν δεξιότητες επικοινωνίας, συνεργασίας και ομαδικότητας και να αναζητήσουν βιώσιμες πρακτικές για την αγροτουριστική ανάπτυξη της περιοχής μας.</a:t>
            </a:r>
          </a:p>
        </p:txBody>
      </p:sp>
      <p:pic>
        <p:nvPicPr>
          <p:cNvPr id="4" name="Εικόνα 3">
            <a:extLst>
              <a:ext uri="{FF2B5EF4-FFF2-40B4-BE49-F238E27FC236}">
                <a16:creationId xmlns:a16="http://schemas.microsoft.com/office/drawing/2014/main" id="{D01DB012-D9AF-5519-53F2-F28648948E3D}"/>
              </a:ext>
            </a:extLst>
          </p:cNvPr>
          <p:cNvPicPr>
            <a:picLocks noChangeAspect="1"/>
          </p:cNvPicPr>
          <p:nvPr/>
        </p:nvPicPr>
        <p:blipFill>
          <a:blip r:embed="rId2"/>
          <a:stretch>
            <a:fillRect/>
          </a:stretch>
        </p:blipFill>
        <p:spPr>
          <a:xfrm>
            <a:off x="5519878" y="5717955"/>
            <a:ext cx="1152244" cy="1066892"/>
          </a:xfrm>
          <a:prstGeom prst="rect">
            <a:avLst/>
          </a:prstGeom>
        </p:spPr>
      </p:pic>
      <p:pic>
        <p:nvPicPr>
          <p:cNvPr id="5" name="Εικόνα 4">
            <a:extLst>
              <a:ext uri="{FF2B5EF4-FFF2-40B4-BE49-F238E27FC236}">
                <a16:creationId xmlns:a16="http://schemas.microsoft.com/office/drawing/2014/main" id="{15AFD714-17B4-8900-D216-0F610C4E4842}"/>
              </a:ext>
            </a:extLst>
          </p:cNvPr>
          <p:cNvPicPr>
            <a:picLocks noChangeAspect="1"/>
          </p:cNvPicPr>
          <p:nvPr/>
        </p:nvPicPr>
        <p:blipFill>
          <a:blip r:embed="rId3"/>
          <a:stretch>
            <a:fillRect/>
          </a:stretch>
        </p:blipFill>
        <p:spPr>
          <a:xfrm>
            <a:off x="8781031" y="6135624"/>
            <a:ext cx="2962913" cy="499915"/>
          </a:xfrm>
          <a:prstGeom prst="rect">
            <a:avLst/>
          </a:prstGeom>
        </p:spPr>
      </p:pic>
      <p:pic>
        <p:nvPicPr>
          <p:cNvPr id="6" name="Εικόνα 5">
            <a:extLst>
              <a:ext uri="{FF2B5EF4-FFF2-40B4-BE49-F238E27FC236}">
                <a16:creationId xmlns:a16="http://schemas.microsoft.com/office/drawing/2014/main" id="{37A5F7CF-8C83-73FE-D936-D87D3319F778}"/>
              </a:ext>
            </a:extLst>
          </p:cNvPr>
          <p:cNvPicPr>
            <a:picLocks noChangeAspect="1"/>
          </p:cNvPicPr>
          <p:nvPr/>
        </p:nvPicPr>
        <p:blipFill>
          <a:blip r:embed="rId4"/>
          <a:stretch>
            <a:fillRect/>
          </a:stretch>
        </p:blipFill>
        <p:spPr>
          <a:xfrm>
            <a:off x="326007" y="6010583"/>
            <a:ext cx="2962913" cy="847417"/>
          </a:xfrm>
          <a:prstGeom prst="rect">
            <a:avLst/>
          </a:prstGeom>
        </p:spPr>
      </p:pic>
    </p:spTree>
    <p:extLst>
      <p:ext uri="{BB962C8B-B14F-4D97-AF65-F5344CB8AC3E}">
        <p14:creationId xmlns:p14="http://schemas.microsoft.com/office/powerpoint/2010/main" val="3311563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FDD4B3-54BE-1DDF-5A17-C8DFE2E0DF79}"/>
              </a:ext>
            </a:extLst>
          </p:cNvPr>
          <p:cNvSpPr>
            <a:spLocks noGrp="1"/>
          </p:cNvSpPr>
          <p:nvPr>
            <p:ph type="title"/>
          </p:nvPr>
        </p:nvSpPr>
        <p:spPr/>
        <p:txBody>
          <a:bodyPr/>
          <a:lstStyle/>
          <a:p>
            <a:endParaRPr lang="el-GR"/>
          </a:p>
        </p:txBody>
      </p:sp>
      <p:pic>
        <p:nvPicPr>
          <p:cNvPr id="6" name="Θέση περιεχομένου 5">
            <a:extLst>
              <a:ext uri="{FF2B5EF4-FFF2-40B4-BE49-F238E27FC236}">
                <a16:creationId xmlns:a16="http://schemas.microsoft.com/office/drawing/2014/main" id="{F4112209-B5A9-71D5-5E8B-DD06403ACC7E}"/>
              </a:ext>
            </a:extLst>
          </p:cNvPr>
          <p:cNvPicPr>
            <a:picLocks noGrp="1" noChangeAspect="1"/>
          </p:cNvPicPr>
          <p:nvPr>
            <p:ph idx="1"/>
          </p:nvPr>
        </p:nvPicPr>
        <p:blipFill>
          <a:blip r:embed="rId2"/>
          <a:stretch>
            <a:fillRect/>
          </a:stretch>
        </p:blipFill>
        <p:spPr>
          <a:xfrm>
            <a:off x="10154573" y="2248818"/>
            <a:ext cx="1957862" cy="4351338"/>
          </a:xfrm>
          <a:prstGeom prst="rect">
            <a:avLst/>
          </a:prstGeom>
        </p:spPr>
      </p:pic>
      <p:pic>
        <p:nvPicPr>
          <p:cNvPr id="4" name="Εικόνα 3">
            <a:extLst>
              <a:ext uri="{FF2B5EF4-FFF2-40B4-BE49-F238E27FC236}">
                <a16:creationId xmlns:a16="http://schemas.microsoft.com/office/drawing/2014/main" id="{5FE8BE7B-BFCF-9DDC-F232-E71A8C411226}"/>
              </a:ext>
            </a:extLst>
          </p:cNvPr>
          <p:cNvPicPr>
            <a:picLocks noChangeAspect="1"/>
          </p:cNvPicPr>
          <p:nvPr/>
        </p:nvPicPr>
        <p:blipFill>
          <a:blip r:embed="rId3"/>
          <a:stretch>
            <a:fillRect/>
          </a:stretch>
        </p:blipFill>
        <p:spPr>
          <a:xfrm>
            <a:off x="0" y="0"/>
            <a:ext cx="3085723" cy="6400800"/>
          </a:xfrm>
          <a:prstGeom prst="rect">
            <a:avLst/>
          </a:prstGeom>
        </p:spPr>
      </p:pic>
      <p:pic>
        <p:nvPicPr>
          <p:cNvPr id="5" name="Εικόνα 4">
            <a:extLst>
              <a:ext uri="{FF2B5EF4-FFF2-40B4-BE49-F238E27FC236}">
                <a16:creationId xmlns:a16="http://schemas.microsoft.com/office/drawing/2014/main" id="{4EC4D6BE-EF7E-DE56-74EF-1C61B45146A8}"/>
              </a:ext>
            </a:extLst>
          </p:cNvPr>
          <p:cNvPicPr>
            <a:picLocks noChangeAspect="1"/>
          </p:cNvPicPr>
          <p:nvPr/>
        </p:nvPicPr>
        <p:blipFill>
          <a:blip r:embed="rId4"/>
          <a:stretch>
            <a:fillRect/>
          </a:stretch>
        </p:blipFill>
        <p:spPr>
          <a:xfrm>
            <a:off x="3552846" y="6148073"/>
            <a:ext cx="3657917" cy="621846"/>
          </a:xfrm>
          <a:prstGeom prst="rect">
            <a:avLst/>
          </a:prstGeom>
        </p:spPr>
      </p:pic>
      <p:pic>
        <p:nvPicPr>
          <p:cNvPr id="7" name="Εικόνα 6">
            <a:extLst>
              <a:ext uri="{FF2B5EF4-FFF2-40B4-BE49-F238E27FC236}">
                <a16:creationId xmlns:a16="http://schemas.microsoft.com/office/drawing/2014/main" id="{39334DAE-B8AB-AC34-1A19-CD92F8BE8453}"/>
              </a:ext>
            </a:extLst>
          </p:cNvPr>
          <p:cNvPicPr>
            <a:picLocks noChangeAspect="1"/>
          </p:cNvPicPr>
          <p:nvPr/>
        </p:nvPicPr>
        <p:blipFill>
          <a:blip r:embed="rId5"/>
          <a:stretch>
            <a:fillRect/>
          </a:stretch>
        </p:blipFill>
        <p:spPr>
          <a:xfrm>
            <a:off x="7658501" y="154004"/>
            <a:ext cx="4533499" cy="1915427"/>
          </a:xfrm>
          <a:prstGeom prst="rect">
            <a:avLst/>
          </a:prstGeom>
        </p:spPr>
      </p:pic>
      <p:pic>
        <p:nvPicPr>
          <p:cNvPr id="8" name="Εικόνα 7">
            <a:extLst>
              <a:ext uri="{FF2B5EF4-FFF2-40B4-BE49-F238E27FC236}">
                <a16:creationId xmlns:a16="http://schemas.microsoft.com/office/drawing/2014/main" id="{CE030D98-B869-F3EA-9F94-F1B6BDA45453}"/>
              </a:ext>
            </a:extLst>
          </p:cNvPr>
          <p:cNvPicPr>
            <a:picLocks noChangeAspect="1"/>
          </p:cNvPicPr>
          <p:nvPr/>
        </p:nvPicPr>
        <p:blipFill>
          <a:blip r:embed="rId6"/>
          <a:stretch>
            <a:fillRect/>
          </a:stretch>
        </p:blipFill>
        <p:spPr>
          <a:xfrm>
            <a:off x="3220536" y="3385178"/>
            <a:ext cx="4835713" cy="2671010"/>
          </a:xfrm>
          <a:prstGeom prst="rect">
            <a:avLst/>
          </a:prstGeom>
        </p:spPr>
      </p:pic>
      <p:pic>
        <p:nvPicPr>
          <p:cNvPr id="9" name="Εικόνα 8">
            <a:extLst>
              <a:ext uri="{FF2B5EF4-FFF2-40B4-BE49-F238E27FC236}">
                <a16:creationId xmlns:a16="http://schemas.microsoft.com/office/drawing/2014/main" id="{B6FEC7BA-6860-2081-B642-A180C1AF172A}"/>
              </a:ext>
            </a:extLst>
          </p:cNvPr>
          <p:cNvPicPr>
            <a:picLocks noChangeAspect="1"/>
          </p:cNvPicPr>
          <p:nvPr/>
        </p:nvPicPr>
        <p:blipFill>
          <a:blip r:embed="rId7"/>
          <a:stretch>
            <a:fillRect/>
          </a:stretch>
        </p:blipFill>
        <p:spPr>
          <a:xfrm>
            <a:off x="3254619" y="0"/>
            <a:ext cx="2011505" cy="3205213"/>
          </a:xfrm>
          <a:prstGeom prst="rect">
            <a:avLst/>
          </a:prstGeom>
        </p:spPr>
      </p:pic>
      <p:pic>
        <p:nvPicPr>
          <p:cNvPr id="10" name="Εικόνα 9">
            <a:extLst>
              <a:ext uri="{FF2B5EF4-FFF2-40B4-BE49-F238E27FC236}">
                <a16:creationId xmlns:a16="http://schemas.microsoft.com/office/drawing/2014/main" id="{E48B302B-3918-4116-CFBE-8B651150D5A1}"/>
              </a:ext>
            </a:extLst>
          </p:cNvPr>
          <p:cNvPicPr>
            <a:picLocks noChangeAspect="1"/>
          </p:cNvPicPr>
          <p:nvPr/>
        </p:nvPicPr>
        <p:blipFill>
          <a:blip r:embed="rId8"/>
          <a:stretch>
            <a:fillRect/>
          </a:stretch>
        </p:blipFill>
        <p:spPr>
          <a:xfrm>
            <a:off x="8191062" y="2262255"/>
            <a:ext cx="1907071" cy="4351338"/>
          </a:xfrm>
          <a:prstGeom prst="rect">
            <a:avLst/>
          </a:prstGeom>
        </p:spPr>
      </p:pic>
      <p:pic>
        <p:nvPicPr>
          <p:cNvPr id="11" name="Εικόνα 10">
            <a:extLst>
              <a:ext uri="{FF2B5EF4-FFF2-40B4-BE49-F238E27FC236}">
                <a16:creationId xmlns:a16="http://schemas.microsoft.com/office/drawing/2014/main" id="{8CCC5FBE-4040-EC28-36C3-B3DA5DCB105F}"/>
              </a:ext>
            </a:extLst>
          </p:cNvPr>
          <p:cNvPicPr>
            <a:picLocks noChangeAspect="1"/>
          </p:cNvPicPr>
          <p:nvPr/>
        </p:nvPicPr>
        <p:blipFill>
          <a:blip r:embed="rId9"/>
          <a:stretch>
            <a:fillRect/>
          </a:stretch>
        </p:blipFill>
        <p:spPr>
          <a:xfrm>
            <a:off x="5435020" y="-92894"/>
            <a:ext cx="2030298" cy="3293294"/>
          </a:xfrm>
          <a:prstGeom prst="rect">
            <a:avLst/>
          </a:prstGeom>
        </p:spPr>
      </p:pic>
    </p:spTree>
    <p:extLst>
      <p:ext uri="{BB962C8B-B14F-4D97-AF65-F5344CB8AC3E}">
        <p14:creationId xmlns:p14="http://schemas.microsoft.com/office/powerpoint/2010/main" val="196114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D8FC66-6498-411D-BBE5-C78A92E9739C}"/>
              </a:ext>
            </a:extLst>
          </p:cNvPr>
          <p:cNvSpPr>
            <a:spLocks noGrp="1"/>
          </p:cNvSpPr>
          <p:nvPr>
            <p:ph type="title"/>
          </p:nvPr>
        </p:nvSpPr>
        <p:spPr>
          <a:xfrm>
            <a:off x="838200" y="365125"/>
            <a:ext cx="10515600" cy="709073"/>
          </a:xfrm>
        </p:spPr>
        <p:txBody>
          <a:bodyPr>
            <a:noAutofit/>
          </a:bodyPr>
          <a:lstStyle/>
          <a:p>
            <a:pPr algn="ctr"/>
            <a:r>
              <a:rPr lang="el-GR" sz="3600" dirty="0"/>
              <a:t>Αξιολόγηση προγράμματος -Αποτελέσματα ερωτηματολογίου</a:t>
            </a:r>
          </a:p>
        </p:txBody>
      </p:sp>
      <p:pic>
        <p:nvPicPr>
          <p:cNvPr id="5" name="Θέση περιεχομένου 4">
            <a:extLst>
              <a:ext uri="{FF2B5EF4-FFF2-40B4-BE49-F238E27FC236}">
                <a16:creationId xmlns:a16="http://schemas.microsoft.com/office/drawing/2014/main" id="{AF4481F2-BCEC-4191-854D-136CE47EAF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893" y="1273343"/>
            <a:ext cx="3600761" cy="5089559"/>
          </a:xfrm>
        </p:spPr>
      </p:pic>
      <p:pic>
        <p:nvPicPr>
          <p:cNvPr id="7" name="Εικόνα 6">
            <a:extLst>
              <a:ext uri="{FF2B5EF4-FFF2-40B4-BE49-F238E27FC236}">
                <a16:creationId xmlns:a16="http://schemas.microsoft.com/office/drawing/2014/main" id="{32E75F1A-9DB3-4AEC-8CE5-327665F09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215" y="1273343"/>
            <a:ext cx="3529739" cy="4989171"/>
          </a:xfrm>
          <a:prstGeom prst="rect">
            <a:avLst/>
          </a:prstGeom>
        </p:spPr>
      </p:pic>
      <p:pic>
        <p:nvPicPr>
          <p:cNvPr id="9" name="Εικόνα 8">
            <a:extLst>
              <a:ext uri="{FF2B5EF4-FFF2-40B4-BE49-F238E27FC236}">
                <a16:creationId xmlns:a16="http://schemas.microsoft.com/office/drawing/2014/main" id="{48DA3AD3-CF9C-4DFA-B6D8-385819DC1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72" y="1273344"/>
            <a:ext cx="3600761" cy="5089558"/>
          </a:xfrm>
          <a:prstGeom prst="rect">
            <a:avLst/>
          </a:prstGeom>
        </p:spPr>
      </p:pic>
    </p:spTree>
    <p:extLst>
      <p:ext uri="{BB962C8B-B14F-4D97-AF65-F5344CB8AC3E}">
        <p14:creationId xmlns:p14="http://schemas.microsoft.com/office/powerpoint/2010/main" val="11164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57EA57-9BB0-DCD0-3AB3-7353E224E78F}"/>
              </a:ext>
            </a:extLst>
          </p:cNvPr>
          <p:cNvSpPr>
            <a:spLocks noGrp="1"/>
          </p:cNvSpPr>
          <p:nvPr>
            <p:ph type="title"/>
          </p:nvPr>
        </p:nvSpPr>
        <p:spPr/>
        <p:txBody>
          <a:bodyPr/>
          <a:lstStyle/>
          <a:p>
            <a:r>
              <a:rPr lang="el-GR" dirty="0"/>
              <a:t>Περισσότερες πληροφορίες </a:t>
            </a:r>
          </a:p>
        </p:txBody>
      </p:sp>
      <p:sp>
        <p:nvSpPr>
          <p:cNvPr id="3" name="Θέση περιεχομένου 2">
            <a:extLst>
              <a:ext uri="{FF2B5EF4-FFF2-40B4-BE49-F238E27FC236}">
                <a16:creationId xmlns:a16="http://schemas.microsoft.com/office/drawing/2014/main" id="{5D95A9DD-295C-A672-A4E2-6FCC8EE45FCF}"/>
              </a:ext>
            </a:extLst>
          </p:cNvPr>
          <p:cNvSpPr>
            <a:spLocks noGrp="1"/>
          </p:cNvSpPr>
          <p:nvPr>
            <p:ph idx="1"/>
          </p:nvPr>
        </p:nvSpPr>
        <p:spPr/>
        <p:txBody>
          <a:bodyPr/>
          <a:lstStyle/>
          <a:p>
            <a:pPr marL="0" indent="0">
              <a:buNone/>
            </a:pPr>
            <a:r>
              <a:rPr lang="el-GR" dirty="0"/>
              <a:t>Ιταλία </a:t>
            </a:r>
            <a:endParaRPr lang="el-GR" dirty="0">
              <a:hlinkClick r:id="rId2"/>
            </a:endParaRPr>
          </a:p>
          <a:p>
            <a:r>
              <a:rPr lang="en-US" dirty="0">
                <a:hlinkClick r:id="rId2"/>
              </a:rPr>
              <a:t>https://padlet.com/agrivopoulou_sdemesol/erasmus-30-10-2025-gg7tdnhrvltft4zj</a:t>
            </a:r>
            <a:endParaRPr lang="el-GR" dirty="0"/>
          </a:p>
          <a:p>
            <a:endParaRPr lang="el-GR" dirty="0"/>
          </a:p>
          <a:p>
            <a:pPr marL="0" indent="0">
              <a:buNone/>
            </a:pPr>
            <a:r>
              <a:rPr lang="el-GR" dirty="0"/>
              <a:t>Πορτογαλία </a:t>
            </a:r>
          </a:p>
          <a:p>
            <a:r>
              <a:rPr lang="en-US" dirty="0">
                <a:hlinkClick r:id="rId3"/>
              </a:rPr>
              <a:t>https://padlet.com/agrivopoulou_sdemesol/erasmus-2025-6-17-2025-lpv6gmo3peu24yyc</a:t>
            </a:r>
            <a:endParaRPr lang="el-GR" dirty="0"/>
          </a:p>
          <a:p>
            <a:pPr marL="0" indent="0">
              <a:buNone/>
            </a:pPr>
            <a:endParaRPr lang="el-GR" dirty="0"/>
          </a:p>
          <a:p>
            <a:endParaRPr lang="el-GR" dirty="0"/>
          </a:p>
        </p:txBody>
      </p:sp>
      <p:pic>
        <p:nvPicPr>
          <p:cNvPr id="4" name="Εικόνα 3">
            <a:extLst>
              <a:ext uri="{FF2B5EF4-FFF2-40B4-BE49-F238E27FC236}">
                <a16:creationId xmlns:a16="http://schemas.microsoft.com/office/drawing/2014/main" id="{ECA015EF-885E-6F3D-AEFA-2B9FA1C4C3B5}"/>
              </a:ext>
            </a:extLst>
          </p:cNvPr>
          <p:cNvPicPr>
            <a:picLocks noChangeAspect="1"/>
          </p:cNvPicPr>
          <p:nvPr/>
        </p:nvPicPr>
        <p:blipFill>
          <a:blip r:embed="rId4"/>
          <a:stretch>
            <a:fillRect/>
          </a:stretch>
        </p:blipFill>
        <p:spPr>
          <a:xfrm>
            <a:off x="7254240" y="63214"/>
            <a:ext cx="4937760" cy="1929384"/>
          </a:xfrm>
          <a:prstGeom prst="rect">
            <a:avLst/>
          </a:prstGeom>
        </p:spPr>
      </p:pic>
      <p:pic>
        <p:nvPicPr>
          <p:cNvPr id="5" name="Εικόνα 4">
            <a:extLst>
              <a:ext uri="{FF2B5EF4-FFF2-40B4-BE49-F238E27FC236}">
                <a16:creationId xmlns:a16="http://schemas.microsoft.com/office/drawing/2014/main" id="{C3A2522F-6812-46EA-431D-47C661C62296}"/>
              </a:ext>
            </a:extLst>
          </p:cNvPr>
          <p:cNvPicPr>
            <a:picLocks noChangeAspect="1"/>
          </p:cNvPicPr>
          <p:nvPr/>
        </p:nvPicPr>
        <p:blipFill>
          <a:blip r:embed="rId5"/>
          <a:stretch>
            <a:fillRect/>
          </a:stretch>
        </p:blipFill>
        <p:spPr>
          <a:xfrm>
            <a:off x="0" y="5790647"/>
            <a:ext cx="3657917" cy="1042506"/>
          </a:xfrm>
          <a:prstGeom prst="rect">
            <a:avLst/>
          </a:prstGeom>
        </p:spPr>
      </p:pic>
      <p:pic>
        <p:nvPicPr>
          <p:cNvPr id="6" name="Εικόνα 5">
            <a:extLst>
              <a:ext uri="{FF2B5EF4-FFF2-40B4-BE49-F238E27FC236}">
                <a16:creationId xmlns:a16="http://schemas.microsoft.com/office/drawing/2014/main" id="{F1DC5B02-E9FB-557B-D777-46A934D383AA}"/>
              </a:ext>
            </a:extLst>
          </p:cNvPr>
          <p:cNvPicPr>
            <a:picLocks noChangeAspect="1"/>
          </p:cNvPicPr>
          <p:nvPr/>
        </p:nvPicPr>
        <p:blipFill>
          <a:blip r:embed="rId6"/>
          <a:stretch>
            <a:fillRect/>
          </a:stretch>
        </p:blipFill>
        <p:spPr>
          <a:xfrm>
            <a:off x="5659655" y="5688531"/>
            <a:ext cx="1433591" cy="1169469"/>
          </a:xfrm>
          <a:prstGeom prst="rect">
            <a:avLst/>
          </a:prstGeom>
        </p:spPr>
      </p:pic>
      <p:pic>
        <p:nvPicPr>
          <p:cNvPr id="7" name="Εικόνα 6">
            <a:extLst>
              <a:ext uri="{FF2B5EF4-FFF2-40B4-BE49-F238E27FC236}">
                <a16:creationId xmlns:a16="http://schemas.microsoft.com/office/drawing/2014/main" id="{3CD4CB5E-6AE5-C8B6-FFEE-6C236FDFE732}"/>
              </a:ext>
            </a:extLst>
          </p:cNvPr>
          <p:cNvPicPr>
            <a:picLocks noChangeAspect="1"/>
          </p:cNvPicPr>
          <p:nvPr/>
        </p:nvPicPr>
        <p:blipFill>
          <a:blip r:embed="rId7"/>
          <a:stretch>
            <a:fillRect/>
          </a:stretch>
        </p:blipFill>
        <p:spPr>
          <a:xfrm>
            <a:off x="8328902" y="6172940"/>
            <a:ext cx="3657917" cy="621846"/>
          </a:xfrm>
          <a:prstGeom prst="rect">
            <a:avLst/>
          </a:prstGeom>
        </p:spPr>
      </p:pic>
    </p:spTree>
    <p:extLst>
      <p:ext uri="{BB962C8B-B14F-4D97-AF65-F5344CB8AC3E}">
        <p14:creationId xmlns:p14="http://schemas.microsoft.com/office/powerpoint/2010/main" val="1132170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27B03D-418C-9A25-74A9-92E1A4355EAE}"/>
              </a:ext>
            </a:extLst>
          </p:cNvPr>
          <p:cNvSpPr>
            <a:spLocks noGrp="1"/>
          </p:cNvSpPr>
          <p:nvPr>
            <p:ph type="title"/>
          </p:nvPr>
        </p:nvSpPr>
        <p:spPr>
          <a:xfrm>
            <a:off x="838200" y="365125"/>
            <a:ext cx="10515600" cy="3457067"/>
          </a:xfrm>
        </p:spPr>
        <p:txBody>
          <a:bodyPr>
            <a:normAutofit/>
          </a:bodyPr>
          <a:lstStyle/>
          <a:p>
            <a:pPr marL="0" marR="0" lvl="0" indent="0" algn="ctr" defTabSz="914400" rtl="0" eaLnBrk="1" fontAlgn="auto" latinLnBrk="0" hangingPunct="1">
              <a:lnSpc>
                <a:spcPct val="90000"/>
              </a:lnSpc>
              <a:spcBef>
                <a:spcPts val="1000"/>
              </a:spcBef>
              <a:spcAft>
                <a:spcPts val="0"/>
              </a:spcAft>
              <a:tabLst/>
              <a:defRPr/>
            </a:pPr>
            <a:r>
              <a:rPr kumimoji="0" lang="el-GR" sz="5400" b="0" i="0" u="none" strike="noStrike" kern="1200" cap="none" spc="0" normalizeH="0" baseline="0" noProof="0" dirty="0">
                <a:ln>
                  <a:noFill/>
                </a:ln>
                <a:solidFill>
                  <a:prstClr val="black"/>
                </a:solidFill>
                <a:effectLst/>
                <a:uLnTx/>
                <a:uFillTx/>
                <a:latin typeface="Aptos" panose="02110004020202020204"/>
                <a:ea typeface="+mn-ea"/>
                <a:cs typeface="+mn-cs"/>
              </a:rPr>
              <a:t>Σας ευχαριστούμε πολύ για την προσοχή σας</a:t>
            </a:r>
            <a:br>
              <a:rPr kumimoji="0" lang="el-GR" sz="5400" b="0" i="0" u="none" strike="noStrike" kern="1200" cap="none" spc="0" normalizeH="0" baseline="0" noProof="0" dirty="0">
                <a:ln>
                  <a:noFill/>
                </a:ln>
                <a:solidFill>
                  <a:prstClr val="black"/>
                </a:solidFill>
                <a:effectLst/>
                <a:uLnTx/>
                <a:uFillTx/>
                <a:latin typeface="Aptos" panose="02110004020202020204"/>
                <a:ea typeface="+mn-ea"/>
                <a:cs typeface="+mn-cs"/>
              </a:rPr>
            </a:br>
            <a:endParaRPr lang="el-GR" dirty="0"/>
          </a:p>
        </p:txBody>
      </p:sp>
      <p:sp>
        <p:nvSpPr>
          <p:cNvPr id="3" name="Θέση περιεχομένου 2">
            <a:extLst>
              <a:ext uri="{FF2B5EF4-FFF2-40B4-BE49-F238E27FC236}">
                <a16:creationId xmlns:a16="http://schemas.microsoft.com/office/drawing/2014/main" id="{8A7741F4-857C-EBAF-B4BB-7B47987EF11E}"/>
              </a:ext>
            </a:extLst>
          </p:cNvPr>
          <p:cNvSpPr>
            <a:spLocks noGrp="1"/>
          </p:cNvSpPr>
          <p:nvPr>
            <p:ph idx="1"/>
          </p:nvPr>
        </p:nvSpPr>
        <p:spPr/>
        <p:txBody>
          <a:bodyPr>
            <a:normAutofit/>
          </a:bodyPr>
          <a:lstStyle/>
          <a:p>
            <a:pPr marL="0" indent="0" algn="ctr">
              <a:buNone/>
            </a:pPr>
            <a:endParaRPr lang="el-GR" sz="5400" dirty="0"/>
          </a:p>
          <a:p>
            <a:pPr marL="0" indent="0" algn="ctr">
              <a:buNone/>
            </a:pPr>
            <a:r>
              <a:rPr lang="el-GR" sz="5400" dirty="0"/>
              <a:t> </a:t>
            </a:r>
          </a:p>
        </p:txBody>
      </p:sp>
      <p:pic>
        <p:nvPicPr>
          <p:cNvPr id="4" name="Εικόνα 3">
            <a:extLst>
              <a:ext uri="{FF2B5EF4-FFF2-40B4-BE49-F238E27FC236}">
                <a16:creationId xmlns:a16="http://schemas.microsoft.com/office/drawing/2014/main" id="{D524EA92-9D80-F053-1C95-7CA6D03B6CDA}"/>
              </a:ext>
            </a:extLst>
          </p:cNvPr>
          <p:cNvPicPr>
            <a:picLocks noChangeAspect="1"/>
          </p:cNvPicPr>
          <p:nvPr/>
        </p:nvPicPr>
        <p:blipFill>
          <a:blip r:embed="rId2"/>
          <a:stretch>
            <a:fillRect/>
          </a:stretch>
        </p:blipFill>
        <p:spPr>
          <a:xfrm>
            <a:off x="7853362" y="5853113"/>
            <a:ext cx="3800475" cy="647700"/>
          </a:xfrm>
          <a:prstGeom prst="rect">
            <a:avLst/>
          </a:prstGeom>
        </p:spPr>
      </p:pic>
      <p:pic>
        <p:nvPicPr>
          <p:cNvPr id="5" name="Εικόνα 4">
            <a:extLst>
              <a:ext uri="{FF2B5EF4-FFF2-40B4-BE49-F238E27FC236}">
                <a16:creationId xmlns:a16="http://schemas.microsoft.com/office/drawing/2014/main" id="{2103B01A-E068-86D2-729A-BA3741BC9EF7}"/>
              </a:ext>
            </a:extLst>
          </p:cNvPr>
          <p:cNvPicPr>
            <a:picLocks noChangeAspect="1"/>
          </p:cNvPicPr>
          <p:nvPr/>
        </p:nvPicPr>
        <p:blipFill>
          <a:blip r:embed="rId3"/>
          <a:stretch>
            <a:fillRect/>
          </a:stretch>
        </p:blipFill>
        <p:spPr>
          <a:xfrm>
            <a:off x="5396783" y="5118945"/>
            <a:ext cx="1606697" cy="1579271"/>
          </a:xfrm>
          <a:prstGeom prst="rect">
            <a:avLst/>
          </a:prstGeom>
        </p:spPr>
      </p:pic>
      <p:pic>
        <p:nvPicPr>
          <p:cNvPr id="6" name="Εικόνα 5">
            <a:extLst>
              <a:ext uri="{FF2B5EF4-FFF2-40B4-BE49-F238E27FC236}">
                <a16:creationId xmlns:a16="http://schemas.microsoft.com/office/drawing/2014/main" id="{C6E394BF-1D3B-137C-8EC5-1AB2C9B4F3A0}"/>
              </a:ext>
            </a:extLst>
          </p:cNvPr>
          <p:cNvPicPr>
            <a:picLocks noChangeAspect="1"/>
          </p:cNvPicPr>
          <p:nvPr/>
        </p:nvPicPr>
        <p:blipFill>
          <a:blip r:embed="rId4"/>
          <a:stretch>
            <a:fillRect/>
          </a:stretch>
        </p:blipFill>
        <p:spPr>
          <a:xfrm>
            <a:off x="388060" y="5655710"/>
            <a:ext cx="3657917" cy="1042506"/>
          </a:xfrm>
          <a:prstGeom prst="rect">
            <a:avLst/>
          </a:prstGeom>
        </p:spPr>
      </p:pic>
    </p:spTree>
    <p:extLst>
      <p:ext uri="{BB962C8B-B14F-4D97-AF65-F5344CB8AC3E}">
        <p14:creationId xmlns:p14="http://schemas.microsoft.com/office/powerpoint/2010/main" val="119267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FACD7F1-31EE-35B0-DC9D-D3A471AF874F}"/>
              </a:ext>
            </a:extLst>
          </p:cNvPr>
          <p:cNvSpPr>
            <a:spLocks noGrp="1"/>
          </p:cNvSpPr>
          <p:nvPr>
            <p:ph type="title"/>
          </p:nvPr>
        </p:nvSpPr>
        <p:spPr>
          <a:xfrm>
            <a:off x="892364" y="482137"/>
            <a:ext cx="6136938" cy="1169585"/>
          </a:xfrm>
        </p:spPr>
        <p:txBody>
          <a:bodyPr anchor="b">
            <a:normAutofit/>
          </a:bodyPr>
          <a:lstStyle/>
          <a:p>
            <a:r>
              <a:rPr lang="el-GR" sz="3700" dirty="0"/>
              <a:t>Τι προσφέρει το </a:t>
            </a:r>
            <a:r>
              <a:rPr lang="en-US" sz="3700" dirty="0"/>
              <a:t>Erasmus+ </a:t>
            </a:r>
            <a:endParaRPr lang="el-GR" sz="3700" dirty="0"/>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82391518-9FED-34D4-4B0E-1442372DCA80}"/>
              </a:ext>
            </a:extLst>
          </p:cNvPr>
          <p:cNvSpPr>
            <a:spLocks noGrp="1"/>
          </p:cNvSpPr>
          <p:nvPr>
            <p:ph idx="1"/>
          </p:nvPr>
        </p:nvSpPr>
        <p:spPr>
          <a:xfrm>
            <a:off x="984694" y="2290797"/>
            <a:ext cx="5664255" cy="3759495"/>
          </a:xfrm>
        </p:spPr>
        <p:txBody>
          <a:bodyPr anchor="ctr">
            <a:normAutofit/>
          </a:bodyPr>
          <a:lstStyle/>
          <a:p>
            <a:pPr algn="just"/>
            <a:r>
              <a:rPr lang="el-GR" sz="1700" dirty="0"/>
              <a:t>Το πρόγραμμα Erasmus+ προσφέρει στα Σχολεία Δεύτερης Ευκαιρίας (ΣΔΕ) τη δυνατότητα συμμετοχής σε σχέδια μαθησιακής κινητικότητας και συνεργασίας σε διάφορους τομείς της εκπαίδευσης και κατάρτισης. </a:t>
            </a:r>
            <a:endParaRPr lang="en-US" sz="1700" dirty="0"/>
          </a:p>
          <a:p>
            <a:pPr algn="just"/>
            <a:r>
              <a:rPr lang="el-GR" sz="1700" dirty="0"/>
              <a:t>Αυτό περιλαμβάνει ευκαιρίες για τους εκπαιδευόμενους και το προσωπικό των ΣΔΕ να αποκτήσουν εμπειρίες και δεξιότητες μέσω κινητικότητας στο εξωτερικό, αλλά και να συνεργαστούν με φορείς από άλλες χώρες για την ανταλλαγή καλών πρακτικών και την ανάπτυξη καινοτόμων εκπαιδευτικών προσεγγίσεων. </a:t>
            </a:r>
          </a:p>
        </p:txBody>
      </p:sp>
      <p:pic>
        <p:nvPicPr>
          <p:cNvPr id="4" name="Εικόνα 3">
            <a:extLst>
              <a:ext uri="{FF2B5EF4-FFF2-40B4-BE49-F238E27FC236}">
                <a16:creationId xmlns:a16="http://schemas.microsoft.com/office/drawing/2014/main" id="{506E52DA-3616-1AA3-737B-F2D700D2D8D0}"/>
              </a:ext>
            </a:extLst>
          </p:cNvPr>
          <p:cNvPicPr>
            <a:picLocks noChangeAspect="1"/>
          </p:cNvPicPr>
          <p:nvPr/>
        </p:nvPicPr>
        <p:blipFill>
          <a:blip r:embed="rId3"/>
          <a:stretch>
            <a:fillRect/>
          </a:stretch>
        </p:blipFill>
        <p:spPr>
          <a:xfrm>
            <a:off x="7054115" y="845492"/>
            <a:ext cx="4066428" cy="2890610"/>
          </a:xfrm>
          <a:prstGeom prst="rect">
            <a:avLst/>
          </a:prstGeom>
        </p:spPr>
      </p:pic>
      <p:pic>
        <p:nvPicPr>
          <p:cNvPr id="5" name="Εικόνα 4">
            <a:extLst>
              <a:ext uri="{FF2B5EF4-FFF2-40B4-BE49-F238E27FC236}">
                <a16:creationId xmlns:a16="http://schemas.microsoft.com/office/drawing/2014/main" id="{56FE92B2-DA81-80FB-1FA5-AE12A5CE1CDE}"/>
              </a:ext>
            </a:extLst>
          </p:cNvPr>
          <p:cNvPicPr>
            <a:picLocks noChangeAspect="1"/>
          </p:cNvPicPr>
          <p:nvPr/>
        </p:nvPicPr>
        <p:blipFill>
          <a:blip r:embed="rId4"/>
          <a:stretch>
            <a:fillRect/>
          </a:stretch>
        </p:blipFill>
        <p:spPr>
          <a:xfrm>
            <a:off x="6975543" y="4921348"/>
            <a:ext cx="4389120" cy="746150"/>
          </a:xfrm>
          <a:prstGeom prst="rect">
            <a:avLst/>
          </a:prstGeom>
        </p:spPr>
      </p:pic>
    </p:spTree>
    <p:extLst>
      <p:ext uri="{BB962C8B-B14F-4D97-AF65-F5344CB8AC3E}">
        <p14:creationId xmlns:p14="http://schemas.microsoft.com/office/powerpoint/2010/main" val="134565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6A4FBA-8C98-020D-0424-1FB6C780091F}"/>
              </a:ext>
            </a:extLst>
          </p:cNvPr>
          <p:cNvSpPr>
            <a:spLocks noGrp="1"/>
          </p:cNvSpPr>
          <p:nvPr>
            <p:ph type="title"/>
          </p:nvPr>
        </p:nvSpPr>
        <p:spPr/>
        <p:txBody>
          <a:bodyPr/>
          <a:lstStyle/>
          <a:p>
            <a:r>
              <a:rPr kumimoji="0" lang="el-GR" sz="4400" b="0" i="0" u="none" strike="noStrike" kern="1200" cap="none" spc="0" normalizeH="0" baseline="0" noProof="0" dirty="0">
                <a:ln>
                  <a:noFill/>
                </a:ln>
                <a:solidFill>
                  <a:prstClr val="black"/>
                </a:solidFill>
                <a:effectLst/>
                <a:uLnTx/>
                <a:uFillTx/>
                <a:latin typeface="Aptos Display" panose="02110004020202020204"/>
                <a:ea typeface="+mj-ea"/>
                <a:cs typeface="+mj-cs"/>
              </a:rPr>
              <a:t>Ειδικότερα, το Erasmus+ προσφέρει </a:t>
            </a:r>
            <a:r>
              <a:rPr kumimoji="0" lang="el-GR"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στ</a:t>
            </a: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o</a:t>
            </a:r>
            <a:r>
              <a:rPr kumimoji="0" lang="el-GR" sz="4400" b="0" i="0" u="none" strike="noStrike" kern="1200" cap="none" spc="0" normalizeH="0" baseline="0" noProof="0" dirty="0">
                <a:ln>
                  <a:noFill/>
                </a:ln>
                <a:solidFill>
                  <a:prstClr val="black"/>
                </a:solidFill>
                <a:effectLst/>
                <a:uLnTx/>
                <a:uFillTx/>
                <a:latin typeface="Aptos Display" panose="02110004020202020204"/>
                <a:ea typeface="+mj-ea"/>
                <a:cs typeface="+mj-cs"/>
              </a:rPr>
              <a:t> ΣΔΕ</a:t>
            </a: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 (1/2)</a:t>
            </a:r>
            <a:r>
              <a:rPr kumimoji="0" lang="el-GR" sz="4400" b="0" i="0" u="none" strike="noStrike" kern="1200" cap="none" spc="0" normalizeH="0" baseline="0" noProof="0" dirty="0">
                <a:ln>
                  <a:noFill/>
                </a:ln>
                <a:solidFill>
                  <a:prstClr val="black"/>
                </a:solidFill>
                <a:effectLst/>
                <a:uLnTx/>
                <a:uFillTx/>
                <a:latin typeface="Aptos Display" panose="02110004020202020204"/>
                <a:ea typeface="+mj-ea"/>
                <a:cs typeface="+mj-cs"/>
              </a:rPr>
              <a:t>:</a:t>
            </a:r>
            <a:endParaRPr lang="el-GR" dirty="0"/>
          </a:p>
        </p:txBody>
      </p:sp>
      <p:sp>
        <p:nvSpPr>
          <p:cNvPr id="3" name="Θέση περιεχομένου 2">
            <a:extLst>
              <a:ext uri="{FF2B5EF4-FFF2-40B4-BE49-F238E27FC236}">
                <a16:creationId xmlns:a16="http://schemas.microsoft.com/office/drawing/2014/main" id="{77523F12-D1B7-48CD-615C-04FEB7318775}"/>
              </a:ext>
            </a:extLst>
          </p:cNvPr>
          <p:cNvSpPr>
            <a:spLocks noGrp="1"/>
          </p:cNvSpPr>
          <p:nvPr>
            <p:ph idx="1"/>
          </p:nvPr>
        </p:nvSpPr>
        <p:spPr>
          <a:xfrm>
            <a:off x="838200" y="1690688"/>
            <a:ext cx="10515600" cy="4351338"/>
          </a:xfrm>
        </p:spPr>
        <p:txBody>
          <a:bodyPr>
            <a:normAutofit fontScale="85000" lnSpcReduction="20000"/>
          </a:bodyPr>
          <a:lstStyle/>
          <a:p>
            <a:r>
              <a:rPr lang="el-GR" b="1" dirty="0">
                <a:solidFill>
                  <a:schemeClr val="accent1"/>
                </a:solidFill>
              </a:rPr>
              <a:t>Κινητικότητα εκπαιδευομένων:</a:t>
            </a:r>
          </a:p>
          <a:p>
            <a:pPr marL="0" indent="0" algn="just">
              <a:buNone/>
            </a:pPr>
            <a:r>
              <a:rPr lang="el-GR" dirty="0"/>
              <a:t>Οι εκπαιδευόμενοι των ΣΔΕ μπορούν να συμμετάσχουν σε προγράμματα κινητικότητας στο εξωτερικό, είτε για σπουδές είτε για πρακτική άσκηση, με σκοπό την απόκτηση νέων γνώσεων και δεξιοτήτων, την εξοικείωση με διαφορετικές κουλτούρες και εκπαιδευτικά συστήματα, και την ενίσχυση της αυτοπεποίθησής τους. </a:t>
            </a:r>
          </a:p>
          <a:p>
            <a:pPr algn="just"/>
            <a:r>
              <a:rPr lang="el-GR" b="1" dirty="0">
                <a:solidFill>
                  <a:schemeClr val="accent1"/>
                </a:solidFill>
              </a:rPr>
              <a:t>Κινητικότητα προσωπικού:</a:t>
            </a:r>
          </a:p>
          <a:p>
            <a:pPr marL="0" indent="0" algn="just">
              <a:buNone/>
            </a:pPr>
            <a:r>
              <a:rPr lang="el-GR" dirty="0"/>
              <a:t>Το προσωπικό των ΣΔΕ μπορεί να συμμετάσχει σε προγράμματα επιμόρφωσης και κατάρτισης στο εξωτερικό, να παρακολουθήσει σεμινάρια και συνέδρια, και να συνεργαστεί με εκπαιδευτικούς από άλλες χώρες. </a:t>
            </a:r>
          </a:p>
          <a:p>
            <a:pPr algn="just"/>
            <a:r>
              <a:rPr lang="el-GR" b="1" dirty="0">
                <a:solidFill>
                  <a:schemeClr val="accent1"/>
                </a:solidFill>
              </a:rPr>
              <a:t>Συνεργασία:</a:t>
            </a:r>
          </a:p>
          <a:p>
            <a:pPr marL="0" indent="0" algn="just">
              <a:buNone/>
            </a:pPr>
            <a:r>
              <a:rPr lang="el-GR" dirty="0"/>
              <a:t>Το Erasmus+ επιτρέπει στα ΣΔΕ να αναπτύξουν συνεργασίες με φορείς από άλλες χώρες για την υλοποίηση κοινών έργων και προγραμμάτων, την ανταλλαγή καλών πρακτικών και την ανάπτυξη καινοτόμων εκπαιδευτικών προσεγγίσεων. </a:t>
            </a:r>
          </a:p>
          <a:p>
            <a:endParaRPr lang="el-GR" dirty="0"/>
          </a:p>
        </p:txBody>
      </p:sp>
      <p:pic>
        <p:nvPicPr>
          <p:cNvPr id="4" name="Εικόνα 3">
            <a:extLst>
              <a:ext uri="{FF2B5EF4-FFF2-40B4-BE49-F238E27FC236}">
                <a16:creationId xmlns:a16="http://schemas.microsoft.com/office/drawing/2014/main" id="{5B5F0F49-9FE5-BF42-C9AB-0A672EDF1079}"/>
              </a:ext>
            </a:extLst>
          </p:cNvPr>
          <p:cNvPicPr>
            <a:picLocks noChangeAspect="1"/>
          </p:cNvPicPr>
          <p:nvPr/>
        </p:nvPicPr>
        <p:blipFill>
          <a:blip r:embed="rId2"/>
          <a:stretch>
            <a:fillRect/>
          </a:stretch>
        </p:blipFill>
        <p:spPr>
          <a:xfrm>
            <a:off x="8249012" y="6176963"/>
            <a:ext cx="3657917" cy="621846"/>
          </a:xfrm>
          <a:prstGeom prst="rect">
            <a:avLst/>
          </a:prstGeom>
        </p:spPr>
      </p:pic>
      <p:pic>
        <p:nvPicPr>
          <p:cNvPr id="5" name="Εικόνα 4">
            <a:extLst>
              <a:ext uri="{FF2B5EF4-FFF2-40B4-BE49-F238E27FC236}">
                <a16:creationId xmlns:a16="http://schemas.microsoft.com/office/drawing/2014/main" id="{71FDC2D9-0C76-2EE1-1E04-664280BB57A7}"/>
              </a:ext>
            </a:extLst>
          </p:cNvPr>
          <p:cNvPicPr>
            <a:picLocks noChangeAspect="1"/>
          </p:cNvPicPr>
          <p:nvPr/>
        </p:nvPicPr>
        <p:blipFill>
          <a:blip r:embed="rId3"/>
          <a:stretch>
            <a:fillRect/>
          </a:stretch>
        </p:blipFill>
        <p:spPr>
          <a:xfrm>
            <a:off x="5429850" y="6150173"/>
            <a:ext cx="740131" cy="685404"/>
          </a:xfrm>
          <a:prstGeom prst="rect">
            <a:avLst/>
          </a:prstGeom>
        </p:spPr>
      </p:pic>
      <p:pic>
        <p:nvPicPr>
          <p:cNvPr id="6" name="Εικόνα 5">
            <a:extLst>
              <a:ext uri="{FF2B5EF4-FFF2-40B4-BE49-F238E27FC236}">
                <a16:creationId xmlns:a16="http://schemas.microsoft.com/office/drawing/2014/main" id="{8727F49D-B9E0-7E76-3A8F-BA780E45F90E}"/>
              </a:ext>
            </a:extLst>
          </p:cNvPr>
          <p:cNvPicPr>
            <a:picLocks noChangeAspect="1"/>
          </p:cNvPicPr>
          <p:nvPr/>
        </p:nvPicPr>
        <p:blipFill>
          <a:blip r:embed="rId4"/>
          <a:stretch>
            <a:fillRect/>
          </a:stretch>
        </p:blipFill>
        <p:spPr>
          <a:xfrm>
            <a:off x="390065" y="5939402"/>
            <a:ext cx="3223147" cy="918597"/>
          </a:xfrm>
          <a:prstGeom prst="rect">
            <a:avLst/>
          </a:prstGeom>
        </p:spPr>
      </p:pic>
    </p:spTree>
    <p:extLst>
      <p:ext uri="{BB962C8B-B14F-4D97-AF65-F5344CB8AC3E}">
        <p14:creationId xmlns:p14="http://schemas.microsoft.com/office/powerpoint/2010/main" val="182932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7A88F5-2992-2CC0-62A1-61B393BC8306}"/>
              </a:ext>
            </a:extLst>
          </p:cNvPr>
          <p:cNvSpPr>
            <a:spLocks noGrp="1"/>
          </p:cNvSpPr>
          <p:nvPr>
            <p:ph type="title"/>
          </p:nvPr>
        </p:nvSpPr>
        <p:spPr/>
        <p:txBody>
          <a:bodyPr/>
          <a:lstStyle/>
          <a:p>
            <a:r>
              <a:rPr lang="el-GR" dirty="0"/>
              <a:t>Ειδικότερα, το Erasmus+ προσφέρει </a:t>
            </a:r>
            <a:r>
              <a:rPr lang="el-GR" dirty="0" err="1"/>
              <a:t>στo</a:t>
            </a:r>
            <a:r>
              <a:rPr lang="el-GR" dirty="0"/>
              <a:t> ΣΔΕ (</a:t>
            </a:r>
            <a:r>
              <a:rPr lang="en-US" dirty="0"/>
              <a:t>2</a:t>
            </a:r>
            <a:r>
              <a:rPr lang="el-GR" dirty="0"/>
              <a:t>/2):</a:t>
            </a:r>
          </a:p>
        </p:txBody>
      </p:sp>
      <p:sp>
        <p:nvSpPr>
          <p:cNvPr id="3" name="Θέση περιεχομένου 2">
            <a:extLst>
              <a:ext uri="{FF2B5EF4-FFF2-40B4-BE49-F238E27FC236}">
                <a16:creationId xmlns:a16="http://schemas.microsoft.com/office/drawing/2014/main" id="{F43D751D-BCC5-B256-377F-EEBB9E45AF11}"/>
              </a:ext>
            </a:extLst>
          </p:cNvPr>
          <p:cNvSpPr>
            <a:spLocks noGrp="1"/>
          </p:cNvSpPr>
          <p:nvPr>
            <p:ph idx="1"/>
          </p:nvPr>
        </p:nvSpPr>
        <p:spPr/>
        <p:txBody>
          <a:bodyPr>
            <a:normAutofit fontScale="85000" lnSpcReduction="20000"/>
          </a:bodyPr>
          <a:lstStyle/>
          <a:p>
            <a:r>
              <a:rPr lang="el-GR" b="1" dirty="0">
                <a:solidFill>
                  <a:schemeClr val="accent1"/>
                </a:solidFill>
              </a:rPr>
              <a:t>Αναγνώριση:</a:t>
            </a:r>
          </a:p>
          <a:p>
            <a:pPr marL="0" indent="0" algn="just">
              <a:buNone/>
            </a:pPr>
            <a:r>
              <a:rPr lang="el-GR" dirty="0"/>
              <a:t>Η κινητικότητα των εκπαιδευομένων και του προσωπικού των ΣΔΕ </a:t>
            </a:r>
            <a:r>
              <a:rPr lang="el-GR" b="1" dirty="0"/>
              <a:t>αναγνωρίζεται </a:t>
            </a:r>
            <a:r>
              <a:rPr lang="el-GR" dirty="0"/>
              <a:t>και πιστοποιείται, επιτρέποντας την επίσημη καταγραφή των </a:t>
            </a:r>
            <a:r>
              <a:rPr lang="el-GR" dirty="0" err="1"/>
              <a:t>αποκτηθέντων</a:t>
            </a:r>
            <a:r>
              <a:rPr lang="el-GR" dirty="0"/>
              <a:t> γνώσεων και δεξιοτήτων. </a:t>
            </a:r>
          </a:p>
          <a:p>
            <a:pPr algn="just"/>
            <a:r>
              <a:rPr lang="el-GR" b="1" dirty="0">
                <a:solidFill>
                  <a:schemeClr val="accent1"/>
                </a:solidFill>
              </a:rPr>
              <a:t>Ενίσχυση δεξιοτήτων:</a:t>
            </a:r>
          </a:p>
          <a:p>
            <a:pPr marL="0" indent="0" algn="just">
              <a:buNone/>
            </a:pPr>
            <a:r>
              <a:rPr lang="el-GR" dirty="0"/>
              <a:t>Το πρόγραμμα Erasmus+ στοχεύει στην ενίσχυση βασικών δεξιοτήτων όπως ο </a:t>
            </a:r>
            <a:r>
              <a:rPr lang="el-GR" dirty="0" err="1"/>
              <a:t>γραμματισμός</a:t>
            </a:r>
            <a:r>
              <a:rPr lang="el-GR" dirty="0"/>
              <a:t>, οι αριθμητικές δεξιότητες, οι ψηφιακές δεξιότητες και άλλες δεξιότητες ζωής, καθώς και στην ανάπτυξη των βασικών ικανοτήτων των εκπαιδευομένων. </a:t>
            </a:r>
          </a:p>
          <a:p>
            <a:pPr algn="just"/>
            <a:r>
              <a:rPr lang="el-GR" b="1" dirty="0">
                <a:solidFill>
                  <a:schemeClr val="accent1"/>
                </a:solidFill>
              </a:rPr>
              <a:t>Ενίσχυση της ένταξης:</a:t>
            </a:r>
          </a:p>
          <a:p>
            <a:pPr marL="0" indent="0" algn="just">
              <a:buNone/>
            </a:pPr>
            <a:r>
              <a:rPr lang="el-GR" dirty="0"/>
              <a:t>Το Erasmus+ δίνει έμφαση στην ενσωμάτωση και την ισότιμη συμμετοχή των εκπαιδευομένων και του προσωπικού, ανεξαρτήτως των ιδιαίτερων αναγκών ή των κοινωνικοοικονομικών συνθηκών τους. </a:t>
            </a:r>
          </a:p>
        </p:txBody>
      </p:sp>
      <p:pic>
        <p:nvPicPr>
          <p:cNvPr id="4" name="Εικόνα 3">
            <a:extLst>
              <a:ext uri="{FF2B5EF4-FFF2-40B4-BE49-F238E27FC236}">
                <a16:creationId xmlns:a16="http://schemas.microsoft.com/office/drawing/2014/main" id="{7D97B458-0762-F8E6-CAAB-F6CFD289B494}"/>
              </a:ext>
            </a:extLst>
          </p:cNvPr>
          <p:cNvPicPr>
            <a:picLocks noChangeAspect="1"/>
          </p:cNvPicPr>
          <p:nvPr/>
        </p:nvPicPr>
        <p:blipFill>
          <a:blip r:embed="rId2"/>
          <a:stretch>
            <a:fillRect/>
          </a:stretch>
        </p:blipFill>
        <p:spPr>
          <a:xfrm>
            <a:off x="8326977" y="6108165"/>
            <a:ext cx="3657917" cy="621846"/>
          </a:xfrm>
          <a:prstGeom prst="rect">
            <a:avLst/>
          </a:prstGeom>
        </p:spPr>
      </p:pic>
      <p:pic>
        <p:nvPicPr>
          <p:cNvPr id="5" name="Εικόνα 4">
            <a:extLst>
              <a:ext uri="{FF2B5EF4-FFF2-40B4-BE49-F238E27FC236}">
                <a16:creationId xmlns:a16="http://schemas.microsoft.com/office/drawing/2014/main" id="{CCCAF3A5-F6A1-FECE-7A67-229A4DEA2581}"/>
              </a:ext>
            </a:extLst>
          </p:cNvPr>
          <p:cNvPicPr>
            <a:picLocks noChangeAspect="1"/>
          </p:cNvPicPr>
          <p:nvPr/>
        </p:nvPicPr>
        <p:blipFill>
          <a:blip r:embed="rId3"/>
          <a:stretch>
            <a:fillRect/>
          </a:stretch>
        </p:blipFill>
        <p:spPr>
          <a:xfrm>
            <a:off x="389364" y="5987633"/>
            <a:ext cx="3053918" cy="870366"/>
          </a:xfrm>
          <a:prstGeom prst="rect">
            <a:avLst/>
          </a:prstGeom>
        </p:spPr>
      </p:pic>
      <p:pic>
        <p:nvPicPr>
          <p:cNvPr id="7" name="Εικόνα 6">
            <a:extLst>
              <a:ext uri="{FF2B5EF4-FFF2-40B4-BE49-F238E27FC236}">
                <a16:creationId xmlns:a16="http://schemas.microsoft.com/office/drawing/2014/main" id="{A3D091BE-691C-7209-94B3-848FB826CEFC}"/>
              </a:ext>
            </a:extLst>
          </p:cNvPr>
          <p:cNvPicPr>
            <a:picLocks noChangeAspect="1"/>
          </p:cNvPicPr>
          <p:nvPr/>
        </p:nvPicPr>
        <p:blipFill>
          <a:blip r:embed="rId4"/>
          <a:stretch>
            <a:fillRect/>
          </a:stretch>
        </p:blipFill>
        <p:spPr>
          <a:xfrm>
            <a:off x="5584222" y="5876717"/>
            <a:ext cx="1023555" cy="870366"/>
          </a:xfrm>
          <a:prstGeom prst="rect">
            <a:avLst/>
          </a:prstGeom>
        </p:spPr>
      </p:pic>
    </p:spTree>
    <p:extLst>
      <p:ext uri="{BB962C8B-B14F-4D97-AF65-F5344CB8AC3E}">
        <p14:creationId xmlns:p14="http://schemas.microsoft.com/office/powerpoint/2010/main" val="1124016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descr="Εικόνα που περιέχει κείμενο, γραμματοσειρά, στιγμιότυπο οθόνης, τυπογραφία&#10;&#10;Το περιεχόμενο που δημιουργείται από AI ενδέχεται να είναι εσφαλμένο.">
            <a:extLst>
              <a:ext uri="{FF2B5EF4-FFF2-40B4-BE49-F238E27FC236}">
                <a16:creationId xmlns:a16="http://schemas.microsoft.com/office/drawing/2014/main" id="{DBF4DD9A-76A1-D873-0A29-FC642464DA52}"/>
              </a:ext>
            </a:extLst>
          </p:cNvPr>
          <p:cNvPicPr>
            <a:picLocks noChangeAspect="1"/>
          </p:cNvPicPr>
          <p:nvPr/>
        </p:nvPicPr>
        <p:blipFill>
          <a:blip r:embed="rId2"/>
          <a:srcRect t="1613" r="3" b="3"/>
          <a:stretch>
            <a:fillRect/>
          </a:stretch>
        </p:blipFill>
        <p:spPr>
          <a:xfrm>
            <a:off x="471704" y="513851"/>
            <a:ext cx="4032621" cy="5607882"/>
          </a:xfrm>
          <a:prstGeom prst="rect">
            <a:avLst/>
          </a:prstGeom>
        </p:spPr>
      </p:pic>
      <p:sp>
        <p:nvSpPr>
          <p:cNvPr id="18" name="Right Triangle 1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22AA820-4652-272D-FC8E-98805F315D95}"/>
              </a:ext>
            </a:extLst>
          </p:cNvPr>
          <p:cNvSpPr>
            <a:spLocks noGrp="1"/>
          </p:cNvSpPr>
          <p:nvPr>
            <p:ph type="title"/>
          </p:nvPr>
        </p:nvSpPr>
        <p:spPr>
          <a:xfrm>
            <a:off x="5440271" y="746764"/>
            <a:ext cx="5642312" cy="1842340"/>
          </a:xfrm>
        </p:spPr>
        <p:txBody>
          <a:bodyPr vert="horz" lIns="91440" tIns="45720" rIns="91440" bIns="45720" rtlCol="0">
            <a:normAutofit/>
          </a:bodyPr>
          <a:lstStyle/>
          <a:p>
            <a:pPr algn="ctr"/>
            <a:r>
              <a:rPr lang="en-US" sz="5000" kern="1200" dirty="0">
                <a:latin typeface="+mj-lt"/>
                <a:ea typeface="+mj-ea"/>
                <a:cs typeface="+mj-cs"/>
              </a:rPr>
              <a:t>Μεγάλη επ</a:t>
            </a:r>
            <a:r>
              <a:rPr lang="en-US" sz="5000" kern="1200" dirty="0" err="1">
                <a:latin typeface="+mj-lt"/>
                <a:ea typeface="+mj-ea"/>
                <a:cs typeface="+mj-cs"/>
              </a:rPr>
              <a:t>ιτυχί</a:t>
            </a:r>
            <a:r>
              <a:rPr lang="en-US" sz="5000" kern="1200" dirty="0">
                <a:latin typeface="+mj-lt"/>
                <a:ea typeface="+mj-ea"/>
                <a:cs typeface="+mj-cs"/>
              </a:rPr>
              <a:t>α για το σχολείο μας!!!!</a:t>
            </a:r>
          </a:p>
        </p:txBody>
      </p:sp>
      <p:sp>
        <p:nvSpPr>
          <p:cNvPr id="13" name="Content Placeholder 12">
            <a:extLst>
              <a:ext uri="{FF2B5EF4-FFF2-40B4-BE49-F238E27FC236}">
                <a16:creationId xmlns:a16="http://schemas.microsoft.com/office/drawing/2014/main" id="{44DD41EC-AB4E-3A55-C3E4-A7657DC2BE80}"/>
              </a:ext>
            </a:extLst>
          </p:cNvPr>
          <p:cNvSpPr>
            <a:spLocks noGrp="1"/>
          </p:cNvSpPr>
          <p:nvPr>
            <p:ph idx="1"/>
          </p:nvPr>
        </p:nvSpPr>
        <p:spPr>
          <a:xfrm>
            <a:off x="5465659" y="2761489"/>
            <a:ext cx="5959628" cy="3360244"/>
          </a:xfrm>
        </p:spPr>
        <p:txBody>
          <a:bodyPr anchor="t">
            <a:normAutofit fontScale="92500" lnSpcReduction="20000"/>
          </a:bodyPr>
          <a:lstStyle/>
          <a:p>
            <a:pPr algn="just"/>
            <a:r>
              <a:rPr lang="el-GR" sz="2400" dirty="0"/>
              <a:t>Το σχολείο μας είναι ο μοναδικός σχολικός οργανισμός του Δήμου Ι. Π. Μεσολογγίου που λαμβάνει αυτή την απονομή, τη φετινή χρονιά. </a:t>
            </a:r>
          </a:p>
          <a:p>
            <a:pPr algn="just"/>
            <a:r>
              <a:rPr lang="el-GR" sz="2400" dirty="0"/>
              <a:t>Η απονομή Διαπίστευσης Erasmus θα συμβάλλει ώστε τα επόμενα τρία (3) έτη και μέσα από απλουστευμένες διαδικασίες χρηματοδότησης, να υλοποιήσουμε νέα και καινοτόμα προγράμματα κινητικότητας σε άλλες ευρωπαϊκές χώρες, τα οποία θα αφορούν κυρίως τις εκπαιδευόμενες και τους εκπαιδευόμενους του σχολείου μας, αλλά και τους εκπαιδευτικούς μας.</a:t>
            </a:r>
            <a:endParaRPr lang="en-US" sz="2400" dirty="0"/>
          </a:p>
        </p:txBody>
      </p:sp>
    </p:spTree>
    <p:extLst>
      <p:ext uri="{BB962C8B-B14F-4D97-AF65-F5344CB8AC3E}">
        <p14:creationId xmlns:p14="http://schemas.microsoft.com/office/powerpoint/2010/main" val="426253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E749B4-BED9-5238-283E-64BC1FD8944C}"/>
              </a:ext>
            </a:extLst>
          </p:cNvPr>
          <p:cNvSpPr>
            <a:spLocks noGrp="1"/>
          </p:cNvSpPr>
          <p:nvPr>
            <p:ph type="title"/>
          </p:nvPr>
        </p:nvSpPr>
        <p:spPr>
          <a:xfrm>
            <a:off x="8017252" y="168444"/>
            <a:ext cx="3983065" cy="1530417"/>
          </a:xfrm>
        </p:spPr>
        <p:txBody>
          <a:bodyPr>
            <a:normAutofit/>
          </a:bodyPr>
          <a:lstStyle/>
          <a:p>
            <a:r>
              <a:rPr lang="el-GR" sz="2500" b="1" dirty="0"/>
              <a:t>Θεματική κατεύθυνση για τις ροές </a:t>
            </a:r>
            <a:r>
              <a:rPr lang="en-US" sz="2500" b="1" dirty="0"/>
              <a:t>Erasmus+ 2025: </a:t>
            </a:r>
            <a:r>
              <a:rPr lang="el-GR" sz="2500" b="1" dirty="0"/>
              <a:t>ΟΙΚΟΤΟΥΡΙΣΜΟΣ</a:t>
            </a:r>
            <a:br>
              <a:rPr lang="el-GR" sz="2500" b="1" dirty="0"/>
            </a:br>
            <a:endParaRPr lang="el-GR" sz="2500" b="1" dirty="0"/>
          </a:p>
        </p:txBody>
      </p:sp>
      <p:pic>
        <p:nvPicPr>
          <p:cNvPr id="7" name="Εικόνα 6">
            <a:extLst>
              <a:ext uri="{FF2B5EF4-FFF2-40B4-BE49-F238E27FC236}">
                <a16:creationId xmlns:a16="http://schemas.microsoft.com/office/drawing/2014/main" id="{9820805B-70BC-E5F6-B51F-38D7B7562D5C}"/>
              </a:ext>
            </a:extLst>
          </p:cNvPr>
          <p:cNvPicPr>
            <a:picLocks noChangeAspect="1"/>
          </p:cNvPicPr>
          <p:nvPr/>
        </p:nvPicPr>
        <p:blipFill>
          <a:blip r:embed="rId2"/>
          <a:stretch>
            <a:fillRect/>
          </a:stretch>
        </p:blipFill>
        <p:spPr>
          <a:xfrm>
            <a:off x="721897" y="933653"/>
            <a:ext cx="3243711" cy="3031654"/>
          </a:xfrm>
          <a:prstGeom prst="rect">
            <a:avLst/>
          </a:prstGeom>
        </p:spPr>
      </p:pic>
      <p:pic>
        <p:nvPicPr>
          <p:cNvPr id="8" name="Εικόνα 7">
            <a:extLst>
              <a:ext uri="{FF2B5EF4-FFF2-40B4-BE49-F238E27FC236}">
                <a16:creationId xmlns:a16="http://schemas.microsoft.com/office/drawing/2014/main" id="{3A56AC23-C8F5-FE4A-C3D2-6A6D21977A74}"/>
              </a:ext>
            </a:extLst>
          </p:cNvPr>
          <p:cNvPicPr>
            <a:picLocks noChangeAspect="1"/>
          </p:cNvPicPr>
          <p:nvPr/>
        </p:nvPicPr>
        <p:blipFill>
          <a:blip r:embed="rId3"/>
          <a:stretch>
            <a:fillRect/>
          </a:stretch>
        </p:blipFill>
        <p:spPr>
          <a:xfrm>
            <a:off x="4906370" y="829595"/>
            <a:ext cx="2628285" cy="749061"/>
          </a:xfrm>
          <a:prstGeom prst="rect">
            <a:avLst/>
          </a:prstGeom>
        </p:spPr>
      </p:pic>
      <p:pic>
        <p:nvPicPr>
          <p:cNvPr id="6" name="Εικόνα 5">
            <a:extLst>
              <a:ext uri="{FF2B5EF4-FFF2-40B4-BE49-F238E27FC236}">
                <a16:creationId xmlns:a16="http://schemas.microsoft.com/office/drawing/2014/main" id="{DA5352B1-75DD-1C49-D128-02CC080FB504}"/>
              </a:ext>
            </a:extLst>
          </p:cNvPr>
          <p:cNvPicPr>
            <a:picLocks noChangeAspect="1"/>
          </p:cNvPicPr>
          <p:nvPr/>
        </p:nvPicPr>
        <p:blipFill>
          <a:blip r:embed="rId4"/>
          <a:stretch>
            <a:fillRect/>
          </a:stretch>
        </p:blipFill>
        <p:spPr>
          <a:xfrm>
            <a:off x="4926926" y="2424609"/>
            <a:ext cx="2579737" cy="1799367"/>
          </a:xfrm>
          <a:prstGeom prst="rect">
            <a:avLst/>
          </a:prstGeom>
        </p:spPr>
      </p:pic>
      <p:pic>
        <p:nvPicPr>
          <p:cNvPr id="4" name="Εικόνα 3">
            <a:extLst>
              <a:ext uri="{FF2B5EF4-FFF2-40B4-BE49-F238E27FC236}">
                <a16:creationId xmlns:a16="http://schemas.microsoft.com/office/drawing/2014/main" id="{1135A5C3-C161-1C2B-7B46-2500BEDCDF2F}"/>
              </a:ext>
            </a:extLst>
          </p:cNvPr>
          <p:cNvPicPr>
            <a:picLocks noChangeAspect="1"/>
          </p:cNvPicPr>
          <p:nvPr/>
        </p:nvPicPr>
        <p:blipFill>
          <a:blip r:embed="rId5"/>
          <a:stretch>
            <a:fillRect/>
          </a:stretch>
        </p:blipFill>
        <p:spPr>
          <a:xfrm>
            <a:off x="402610" y="4948207"/>
            <a:ext cx="1656952" cy="1375270"/>
          </a:xfrm>
          <a:prstGeom prst="rect">
            <a:avLst/>
          </a:prstGeom>
        </p:spPr>
      </p:pic>
      <p:pic>
        <p:nvPicPr>
          <p:cNvPr id="5" name="Εικόνα 4">
            <a:extLst>
              <a:ext uri="{FF2B5EF4-FFF2-40B4-BE49-F238E27FC236}">
                <a16:creationId xmlns:a16="http://schemas.microsoft.com/office/drawing/2014/main" id="{81CE4F55-12D6-5B46-CC5D-EE4897D9C376}"/>
              </a:ext>
            </a:extLst>
          </p:cNvPr>
          <p:cNvPicPr>
            <a:picLocks noChangeAspect="1"/>
          </p:cNvPicPr>
          <p:nvPr/>
        </p:nvPicPr>
        <p:blipFill>
          <a:blip r:embed="rId6"/>
          <a:stretch>
            <a:fillRect/>
          </a:stretch>
        </p:blipFill>
        <p:spPr>
          <a:xfrm>
            <a:off x="2650954" y="5020175"/>
            <a:ext cx="1669613" cy="1231339"/>
          </a:xfrm>
          <a:prstGeom prst="rect">
            <a:avLst/>
          </a:prstGeom>
        </p:spPr>
      </p:pic>
      <p:pic>
        <p:nvPicPr>
          <p:cNvPr id="9" name="Εικόνα 8">
            <a:extLst>
              <a:ext uri="{FF2B5EF4-FFF2-40B4-BE49-F238E27FC236}">
                <a16:creationId xmlns:a16="http://schemas.microsoft.com/office/drawing/2014/main" id="{47800091-B835-2A18-E266-A1891109ABDC}"/>
              </a:ext>
            </a:extLst>
          </p:cNvPr>
          <p:cNvPicPr>
            <a:picLocks noChangeAspect="1"/>
          </p:cNvPicPr>
          <p:nvPr/>
        </p:nvPicPr>
        <p:blipFill>
          <a:blip r:embed="rId7"/>
          <a:stretch>
            <a:fillRect/>
          </a:stretch>
        </p:blipFill>
        <p:spPr>
          <a:xfrm>
            <a:off x="4910088" y="5412634"/>
            <a:ext cx="2628286" cy="446808"/>
          </a:xfrm>
          <a:prstGeom prst="rect">
            <a:avLst/>
          </a:prstGeom>
        </p:spPr>
      </p:pic>
      <p:sp>
        <p:nvSpPr>
          <p:cNvPr id="3" name="Θέση περιεχομένου 2">
            <a:extLst>
              <a:ext uri="{FF2B5EF4-FFF2-40B4-BE49-F238E27FC236}">
                <a16:creationId xmlns:a16="http://schemas.microsoft.com/office/drawing/2014/main" id="{2ACFDD5A-16F1-3B58-B953-ECFD735FB04C}"/>
              </a:ext>
            </a:extLst>
          </p:cNvPr>
          <p:cNvSpPr>
            <a:spLocks noGrp="1"/>
          </p:cNvSpPr>
          <p:nvPr>
            <p:ph idx="1"/>
          </p:nvPr>
        </p:nvSpPr>
        <p:spPr>
          <a:xfrm>
            <a:off x="7936630" y="1236785"/>
            <a:ext cx="3772135" cy="5271155"/>
          </a:xfrm>
        </p:spPr>
        <p:txBody>
          <a:bodyPr>
            <a:noAutofit/>
          </a:bodyPr>
          <a:lstStyle/>
          <a:p>
            <a:r>
              <a:rPr lang="el-GR" sz="1600" b="1" dirty="0" err="1"/>
              <a:t>Οικοτουρισµός</a:t>
            </a:r>
            <a:r>
              <a:rPr lang="el-GR" sz="1600" dirty="0"/>
              <a:t> είναι ο τουρισμός στη φύση ο οποίος, αντίθετα µε τον μαζικό τουρισμό,</a:t>
            </a:r>
            <a:r>
              <a:rPr lang="en-US" sz="1600" dirty="0"/>
              <a:t> </a:t>
            </a:r>
            <a:r>
              <a:rPr lang="el-GR" sz="1600" dirty="0"/>
              <a:t>δεν υπερβαίνει τη φέρουσα ικανότητα της περιοχής όπου εφαρμόζεται, ενώ ταυτόχρονα</a:t>
            </a:r>
            <a:r>
              <a:rPr lang="en-US" sz="1600" dirty="0"/>
              <a:t> </a:t>
            </a:r>
            <a:r>
              <a:rPr lang="el-GR" sz="1600" dirty="0"/>
              <a:t>προωθεί την προστασία του φυσικού, καταρχήν, αλλά και του</a:t>
            </a:r>
            <a:r>
              <a:rPr lang="en-US" sz="1600" dirty="0"/>
              <a:t> </a:t>
            </a:r>
            <a:r>
              <a:rPr lang="el-GR" sz="1600" dirty="0"/>
              <a:t>πολιτιστικού περιβάλλοντος</a:t>
            </a:r>
            <a:r>
              <a:rPr lang="en-US" sz="1600" dirty="0"/>
              <a:t> </a:t>
            </a:r>
            <a:r>
              <a:rPr lang="el-GR" sz="1600" dirty="0"/>
              <a:t>και τη διατήρηση της συνοχής του κοινωνικού ιστού.</a:t>
            </a:r>
          </a:p>
          <a:p>
            <a:endParaRPr lang="el-GR" sz="1600" dirty="0"/>
          </a:p>
          <a:p>
            <a:r>
              <a:rPr lang="el-GR" sz="1600" dirty="0"/>
              <a:t>Ο </a:t>
            </a:r>
            <a:r>
              <a:rPr lang="el-GR" sz="1600" b="1" dirty="0" err="1"/>
              <a:t>oικοτουρισµός</a:t>
            </a:r>
            <a:r>
              <a:rPr lang="el-GR" sz="1600" dirty="0"/>
              <a:t> αναδείχθηκε τις τελευταίες δεκαετίες ως μια μορφή ήπιου και</a:t>
            </a:r>
            <a:r>
              <a:rPr lang="en-US" sz="1600" dirty="0"/>
              <a:t> </a:t>
            </a:r>
            <a:r>
              <a:rPr lang="el-GR" sz="1600" dirty="0"/>
              <a:t>υπεύθυνου τουρισμού που μπορεί να συμβάλει στην αναζωογόνηση της ελληνικής</a:t>
            </a:r>
            <a:r>
              <a:rPr lang="en-US" sz="1600" dirty="0"/>
              <a:t> </a:t>
            </a:r>
            <a:r>
              <a:rPr lang="el-GR" sz="1600" dirty="0"/>
              <a:t>υπαίθρου και στην αξία της φύσης. Ταυτόχρονα ανταποκρίνεται στις ανάγκες του σύγχρονου τουριστικού κοινού για ενεργό συµµ</a:t>
            </a:r>
            <a:r>
              <a:rPr lang="el-GR" sz="1600" dirty="0" err="1"/>
              <a:t>ετοχή</a:t>
            </a:r>
            <a:r>
              <a:rPr lang="el-GR" sz="1600" dirty="0"/>
              <a:t> και δράση στις διακοπές του καθώς και για επαφή µε τη φύση.</a:t>
            </a:r>
          </a:p>
        </p:txBody>
      </p:sp>
      <p:cxnSp>
        <p:nvCxnSpPr>
          <p:cNvPr id="19" name="Straight Connector 1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68580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18591"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307C8DC-B741-D0EA-2BBF-A4A4531270E2}"/>
              </a:ext>
            </a:extLst>
          </p:cNvPr>
          <p:cNvPicPr>
            <a:picLocks noChangeAspect="1"/>
          </p:cNvPicPr>
          <p:nvPr/>
        </p:nvPicPr>
        <p:blipFill>
          <a:blip r:embed="rId2"/>
          <a:stretch>
            <a:fillRect/>
          </a:stretch>
        </p:blipFill>
        <p:spPr>
          <a:xfrm>
            <a:off x="137804" y="5815494"/>
            <a:ext cx="3657917" cy="1042506"/>
          </a:xfrm>
          <a:prstGeom prst="rect">
            <a:avLst/>
          </a:prstGeom>
        </p:spPr>
      </p:pic>
      <p:sp>
        <p:nvSpPr>
          <p:cNvPr id="2" name="Τίτλος 1">
            <a:extLst>
              <a:ext uri="{FF2B5EF4-FFF2-40B4-BE49-F238E27FC236}">
                <a16:creationId xmlns:a16="http://schemas.microsoft.com/office/drawing/2014/main" id="{22972297-BFCE-59B9-1576-006A243BE8B5}"/>
              </a:ext>
            </a:extLst>
          </p:cNvPr>
          <p:cNvSpPr>
            <a:spLocks noGrp="1"/>
          </p:cNvSpPr>
          <p:nvPr>
            <p:ph type="title"/>
          </p:nvPr>
        </p:nvSpPr>
        <p:spPr/>
        <p:txBody>
          <a:bodyPr/>
          <a:lstStyle/>
          <a:p>
            <a:pPr algn="ctr"/>
            <a:r>
              <a:rPr lang="el-GR" b="1" dirty="0">
                <a:solidFill>
                  <a:schemeClr val="accent3"/>
                </a:solidFill>
              </a:rPr>
              <a:t>Μαρτίνα Φράνκα- Ιταλία 2025 (15 εκπαιδευόμενοι-3 συνοδοί εκπαιδευτικοί)</a:t>
            </a:r>
          </a:p>
        </p:txBody>
      </p:sp>
      <p:pic>
        <p:nvPicPr>
          <p:cNvPr id="4" name="Θέση περιεχομένου 3">
            <a:extLst>
              <a:ext uri="{FF2B5EF4-FFF2-40B4-BE49-F238E27FC236}">
                <a16:creationId xmlns:a16="http://schemas.microsoft.com/office/drawing/2014/main" id="{0E4F615E-EF9D-03FB-EDCD-EE7BA0DF0064}"/>
              </a:ext>
            </a:extLst>
          </p:cNvPr>
          <p:cNvPicPr>
            <a:picLocks noGrp="1" noChangeAspect="1"/>
          </p:cNvPicPr>
          <p:nvPr>
            <p:ph idx="1"/>
          </p:nvPr>
        </p:nvPicPr>
        <p:blipFill>
          <a:blip r:embed="rId3"/>
          <a:stretch>
            <a:fillRect/>
          </a:stretch>
        </p:blipFill>
        <p:spPr>
          <a:xfrm>
            <a:off x="2286000" y="1858169"/>
            <a:ext cx="7620000" cy="4286250"/>
          </a:xfrm>
          <a:prstGeom prst="rect">
            <a:avLst/>
          </a:prstGeom>
        </p:spPr>
      </p:pic>
      <p:pic>
        <p:nvPicPr>
          <p:cNvPr id="3" name="Εικόνα 2">
            <a:extLst>
              <a:ext uri="{FF2B5EF4-FFF2-40B4-BE49-F238E27FC236}">
                <a16:creationId xmlns:a16="http://schemas.microsoft.com/office/drawing/2014/main" id="{385FF5CD-56C4-DAC3-9D06-C8533CCF680B}"/>
              </a:ext>
            </a:extLst>
          </p:cNvPr>
          <p:cNvPicPr>
            <a:picLocks noChangeAspect="1"/>
          </p:cNvPicPr>
          <p:nvPr/>
        </p:nvPicPr>
        <p:blipFill>
          <a:blip r:embed="rId4"/>
          <a:stretch>
            <a:fillRect/>
          </a:stretch>
        </p:blipFill>
        <p:spPr>
          <a:xfrm>
            <a:off x="8396279" y="6181952"/>
            <a:ext cx="3657917" cy="621846"/>
          </a:xfrm>
          <a:prstGeom prst="rect">
            <a:avLst/>
          </a:prstGeom>
        </p:spPr>
      </p:pic>
      <p:pic>
        <p:nvPicPr>
          <p:cNvPr id="6" name="Εικόνα 5">
            <a:extLst>
              <a:ext uri="{FF2B5EF4-FFF2-40B4-BE49-F238E27FC236}">
                <a16:creationId xmlns:a16="http://schemas.microsoft.com/office/drawing/2014/main" id="{D1AA32F5-2492-5EC8-0813-57D90C2E4AF2}"/>
              </a:ext>
            </a:extLst>
          </p:cNvPr>
          <p:cNvPicPr>
            <a:picLocks noChangeAspect="1"/>
          </p:cNvPicPr>
          <p:nvPr/>
        </p:nvPicPr>
        <p:blipFill>
          <a:blip r:embed="rId5"/>
          <a:stretch>
            <a:fillRect/>
          </a:stretch>
        </p:blipFill>
        <p:spPr>
          <a:xfrm>
            <a:off x="6006164" y="6311900"/>
            <a:ext cx="954716" cy="570486"/>
          </a:xfrm>
          <a:prstGeom prst="rect">
            <a:avLst/>
          </a:prstGeom>
        </p:spPr>
      </p:pic>
    </p:spTree>
    <p:extLst>
      <p:ext uri="{BB962C8B-B14F-4D97-AF65-F5344CB8AC3E}">
        <p14:creationId xmlns:p14="http://schemas.microsoft.com/office/powerpoint/2010/main" val="373585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72C70E-DF99-00FA-BA54-97D788671BC8}"/>
              </a:ext>
            </a:extLst>
          </p:cNvPr>
          <p:cNvSpPr>
            <a:spLocks noGrp="1"/>
          </p:cNvSpPr>
          <p:nvPr>
            <p:ph type="title"/>
          </p:nvPr>
        </p:nvSpPr>
        <p:spPr/>
        <p:txBody>
          <a:bodyPr/>
          <a:lstStyle/>
          <a:p>
            <a:pPr algn="ctr"/>
            <a:r>
              <a:rPr lang="el-GR" dirty="0"/>
              <a:t>Μαρτίνα Φράνκα- Ιταλία 2025 </a:t>
            </a:r>
          </a:p>
        </p:txBody>
      </p:sp>
      <p:sp>
        <p:nvSpPr>
          <p:cNvPr id="3" name="Θέση περιεχομένου 2">
            <a:extLst>
              <a:ext uri="{FF2B5EF4-FFF2-40B4-BE49-F238E27FC236}">
                <a16:creationId xmlns:a16="http://schemas.microsoft.com/office/drawing/2014/main" id="{25843247-EC31-D3A8-122E-123F23FDF5C2}"/>
              </a:ext>
            </a:extLst>
          </p:cNvPr>
          <p:cNvSpPr>
            <a:spLocks noGrp="1"/>
          </p:cNvSpPr>
          <p:nvPr>
            <p:ph idx="1"/>
          </p:nvPr>
        </p:nvSpPr>
        <p:spPr>
          <a:xfrm>
            <a:off x="838200" y="1690688"/>
            <a:ext cx="10515600" cy="4486275"/>
          </a:xfrm>
        </p:spPr>
        <p:txBody>
          <a:bodyPr/>
          <a:lstStyle/>
          <a:p>
            <a:pPr marL="0" indent="0">
              <a:buNone/>
            </a:pPr>
            <a:endParaRPr lang="el-GR" dirty="0"/>
          </a:p>
          <a:p>
            <a:pPr marL="0" indent="0" algn="ctr">
              <a:buNone/>
            </a:pPr>
            <a:r>
              <a:rPr lang="el-GR" dirty="0"/>
              <a:t>Το Σχολείο Δεύτερης Ευκαιρίας Μεσολογγίου ταξίδεψε στη Μαρτίνα Φράνκα της Κάτω Ιταλίας, σε εκπαιδευτικό πρόγραμμα Erasmus+ με τίτλο: </a:t>
            </a:r>
            <a:endParaRPr lang="en-US" dirty="0"/>
          </a:p>
          <a:p>
            <a:pPr marL="0" indent="0" algn="ctr">
              <a:buNone/>
            </a:pPr>
            <a:r>
              <a:rPr lang="en-US" dirty="0"/>
              <a:t> </a:t>
            </a:r>
            <a:r>
              <a:rPr lang="el-GR" dirty="0"/>
              <a:t>“</a:t>
            </a:r>
            <a:r>
              <a:rPr lang="el-GR" b="1" dirty="0"/>
              <a:t>Αναζητώντας καλές πρακτικές για τη βιώσιμη αγροτουριστική ανάπτυξη της λιμνοθάλασσας του Αμβρακικού»</a:t>
            </a:r>
            <a:endParaRPr lang="en-US" b="1" dirty="0"/>
          </a:p>
          <a:p>
            <a:pPr marL="0" indent="0" algn="ctr">
              <a:buNone/>
            </a:pPr>
            <a:r>
              <a:rPr lang="en-US" dirty="0"/>
              <a:t>    K</a:t>
            </a:r>
            <a:r>
              <a:rPr lang="el-GR" dirty="0"/>
              <a:t>ωδικό 2024-1-EL01-KA122-ADU-000198273</a:t>
            </a:r>
          </a:p>
        </p:txBody>
      </p:sp>
      <p:pic>
        <p:nvPicPr>
          <p:cNvPr id="4" name="Εικόνα 3">
            <a:extLst>
              <a:ext uri="{FF2B5EF4-FFF2-40B4-BE49-F238E27FC236}">
                <a16:creationId xmlns:a16="http://schemas.microsoft.com/office/drawing/2014/main" id="{159C09CE-8FD8-EAE4-0CBE-EFB441AEF3FE}"/>
              </a:ext>
            </a:extLst>
          </p:cNvPr>
          <p:cNvPicPr>
            <a:picLocks noChangeAspect="1"/>
          </p:cNvPicPr>
          <p:nvPr/>
        </p:nvPicPr>
        <p:blipFill>
          <a:blip r:embed="rId2"/>
          <a:stretch>
            <a:fillRect/>
          </a:stretch>
        </p:blipFill>
        <p:spPr>
          <a:xfrm>
            <a:off x="8146022" y="6000977"/>
            <a:ext cx="3657917" cy="621846"/>
          </a:xfrm>
          <a:prstGeom prst="rect">
            <a:avLst/>
          </a:prstGeom>
        </p:spPr>
      </p:pic>
      <p:pic>
        <p:nvPicPr>
          <p:cNvPr id="5" name="Εικόνα 4">
            <a:extLst>
              <a:ext uri="{FF2B5EF4-FFF2-40B4-BE49-F238E27FC236}">
                <a16:creationId xmlns:a16="http://schemas.microsoft.com/office/drawing/2014/main" id="{16305275-588D-48FF-2A0B-2FA8F7A9D5CA}"/>
              </a:ext>
            </a:extLst>
          </p:cNvPr>
          <p:cNvPicPr>
            <a:picLocks noChangeAspect="1"/>
          </p:cNvPicPr>
          <p:nvPr/>
        </p:nvPicPr>
        <p:blipFill>
          <a:blip r:embed="rId3"/>
          <a:stretch>
            <a:fillRect/>
          </a:stretch>
        </p:blipFill>
        <p:spPr>
          <a:xfrm>
            <a:off x="0" y="5815494"/>
            <a:ext cx="3657917" cy="1042506"/>
          </a:xfrm>
          <a:prstGeom prst="rect">
            <a:avLst/>
          </a:prstGeom>
        </p:spPr>
      </p:pic>
      <p:pic>
        <p:nvPicPr>
          <p:cNvPr id="6" name="Εικόνα 5">
            <a:extLst>
              <a:ext uri="{FF2B5EF4-FFF2-40B4-BE49-F238E27FC236}">
                <a16:creationId xmlns:a16="http://schemas.microsoft.com/office/drawing/2014/main" id="{CF31039B-9460-F52E-8E92-E7C23628DE73}"/>
              </a:ext>
            </a:extLst>
          </p:cNvPr>
          <p:cNvPicPr>
            <a:picLocks noChangeAspect="1"/>
          </p:cNvPicPr>
          <p:nvPr/>
        </p:nvPicPr>
        <p:blipFill>
          <a:blip r:embed="rId4"/>
          <a:stretch>
            <a:fillRect/>
          </a:stretch>
        </p:blipFill>
        <p:spPr>
          <a:xfrm>
            <a:off x="5519878" y="5791108"/>
            <a:ext cx="1152244" cy="1066892"/>
          </a:xfrm>
          <a:prstGeom prst="rect">
            <a:avLst/>
          </a:prstGeom>
        </p:spPr>
      </p:pic>
    </p:spTree>
    <p:extLst>
      <p:ext uri="{BB962C8B-B14F-4D97-AF65-F5344CB8AC3E}">
        <p14:creationId xmlns:p14="http://schemas.microsoft.com/office/powerpoint/2010/main" val="321105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47AA75C-44E2-923B-6353-DD7C41F976DF}"/>
              </a:ext>
            </a:extLst>
          </p:cNvPr>
          <p:cNvPicPr>
            <a:picLocks noChangeAspect="1"/>
          </p:cNvPicPr>
          <p:nvPr/>
        </p:nvPicPr>
        <p:blipFill>
          <a:blip r:embed="rId2"/>
          <a:stretch>
            <a:fillRect/>
          </a:stretch>
        </p:blipFill>
        <p:spPr>
          <a:xfrm>
            <a:off x="45562" y="5815494"/>
            <a:ext cx="3657917" cy="1042506"/>
          </a:xfrm>
          <a:prstGeom prst="rect">
            <a:avLst/>
          </a:prstGeom>
        </p:spPr>
      </p:pic>
      <p:sp>
        <p:nvSpPr>
          <p:cNvPr id="2" name="Τίτλος 1">
            <a:extLst>
              <a:ext uri="{FF2B5EF4-FFF2-40B4-BE49-F238E27FC236}">
                <a16:creationId xmlns:a16="http://schemas.microsoft.com/office/drawing/2014/main" id="{BB8F4B49-B087-D2DD-0982-2173609960AF}"/>
              </a:ext>
            </a:extLst>
          </p:cNvPr>
          <p:cNvSpPr>
            <a:spLocks noGrp="1"/>
          </p:cNvSpPr>
          <p:nvPr>
            <p:ph type="title"/>
          </p:nvPr>
        </p:nvSpPr>
        <p:spPr>
          <a:xfrm>
            <a:off x="838200" y="187556"/>
            <a:ext cx="10515600" cy="1325563"/>
          </a:xfrm>
        </p:spPr>
        <p:txBody>
          <a:bodyPr/>
          <a:lstStyle/>
          <a:p>
            <a:pPr algn="ctr"/>
            <a:r>
              <a:rPr lang="el-GR" dirty="0"/>
              <a:t>Το πρόγραμμα με λίγα λόγια</a:t>
            </a:r>
            <a:r>
              <a:rPr lang="en-US" dirty="0"/>
              <a:t>: </a:t>
            </a:r>
            <a:endParaRPr lang="el-GR" dirty="0"/>
          </a:p>
        </p:txBody>
      </p:sp>
      <p:sp>
        <p:nvSpPr>
          <p:cNvPr id="3" name="Θέση περιεχομένου 2">
            <a:extLst>
              <a:ext uri="{FF2B5EF4-FFF2-40B4-BE49-F238E27FC236}">
                <a16:creationId xmlns:a16="http://schemas.microsoft.com/office/drawing/2014/main" id="{DAD87042-3DC6-0604-41C4-84E7FD36AD4D}"/>
              </a:ext>
            </a:extLst>
          </p:cNvPr>
          <p:cNvSpPr>
            <a:spLocks noGrp="1"/>
          </p:cNvSpPr>
          <p:nvPr>
            <p:ph idx="1"/>
          </p:nvPr>
        </p:nvSpPr>
        <p:spPr>
          <a:xfrm>
            <a:off x="569650" y="1513119"/>
            <a:ext cx="11052699" cy="3681017"/>
          </a:xfrm>
        </p:spPr>
        <p:txBody>
          <a:bodyPr>
            <a:normAutofit fontScale="77500" lnSpcReduction="20000"/>
          </a:bodyPr>
          <a:lstStyle/>
          <a:p>
            <a:pPr algn="just"/>
            <a:r>
              <a:rPr lang="el-GR" b="0" i="0" dirty="0">
                <a:solidFill>
                  <a:srgbClr val="131C43"/>
                </a:solidFill>
                <a:effectLst/>
              </a:rPr>
              <a:t>Στο εκπαιδευτικό πρόγραμμα συμμετείχαν δεκαπέντε εκπαιδευόμενοι από τον Α’ και Β’ κύκλο σπουδών και τρείς συνοδοί εκπαιδευτικοί</a:t>
            </a:r>
            <a:r>
              <a:rPr lang="en-US" dirty="0">
                <a:solidFill>
                  <a:srgbClr val="131C43"/>
                </a:solidFill>
              </a:rPr>
              <a:t>.</a:t>
            </a:r>
          </a:p>
          <a:p>
            <a:pPr algn="just"/>
            <a:r>
              <a:rPr lang="el-GR" b="0" i="0" dirty="0">
                <a:solidFill>
                  <a:srgbClr val="131C43"/>
                </a:solidFill>
                <a:effectLst/>
              </a:rPr>
              <a:t>Το εκπαιδευτικό ταξίδι υλοποιήθηκε από 30 Μαρτίου 2025 έως 10 Απριλίου 2025.</a:t>
            </a:r>
            <a:br>
              <a:rPr lang="el-GR" dirty="0"/>
            </a:br>
            <a:r>
              <a:rPr lang="el-GR" b="0" i="0" dirty="0">
                <a:solidFill>
                  <a:srgbClr val="131C43"/>
                </a:solidFill>
                <a:effectLst/>
              </a:rPr>
              <a:t>Φορέας υλοποίησης του εκπαιδευτικού προγράμματος ήταν ο φορέας </a:t>
            </a:r>
            <a:r>
              <a:rPr lang="el-GR" b="0" i="0" dirty="0" err="1">
                <a:solidFill>
                  <a:srgbClr val="131C43"/>
                </a:solidFill>
                <a:effectLst/>
              </a:rPr>
              <a:t>Cultura</a:t>
            </a:r>
            <a:r>
              <a:rPr lang="el-GR" b="0" i="0" dirty="0">
                <a:solidFill>
                  <a:srgbClr val="131C43"/>
                </a:solidFill>
                <a:effectLst/>
              </a:rPr>
              <a:t> e </a:t>
            </a:r>
            <a:r>
              <a:rPr lang="el-GR" b="0" i="0" dirty="0" err="1">
                <a:solidFill>
                  <a:srgbClr val="131C43"/>
                </a:solidFill>
                <a:effectLst/>
              </a:rPr>
              <a:t>Dintorni</a:t>
            </a:r>
            <a:r>
              <a:rPr lang="el-GR" b="0" i="0" dirty="0">
                <a:solidFill>
                  <a:srgbClr val="131C43"/>
                </a:solidFill>
                <a:effectLst/>
              </a:rPr>
              <a:t> – </a:t>
            </a:r>
            <a:r>
              <a:rPr lang="el-GR" b="0" i="0" dirty="0" err="1">
                <a:solidFill>
                  <a:srgbClr val="131C43"/>
                </a:solidFill>
                <a:effectLst/>
              </a:rPr>
              <a:t>Istituto</a:t>
            </a:r>
            <a:r>
              <a:rPr lang="el-GR" b="0" i="0" dirty="0">
                <a:solidFill>
                  <a:srgbClr val="131C43"/>
                </a:solidFill>
                <a:effectLst/>
              </a:rPr>
              <a:t> </a:t>
            </a:r>
            <a:r>
              <a:rPr lang="el-GR" b="0" i="0" dirty="0" err="1">
                <a:solidFill>
                  <a:srgbClr val="131C43"/>
                </a:solidFill>
                <a:effectLst/>
              </a:rPr>
              <a:t>Marinosci</a:t>
            </a:r>
            <a:r>
              <a:rPr lang="el-GR" b="0" i="0" dirty="0">
                <a:solidFill>
                  <a:srgbClr val="131C43"/>
                </a:solidFill>
                <a:effectLst/>
              </a:rPr>
              <a:t>, ο οποίος παρέχει πρακτική άσκηση μέσω της τοποθέτησης σε θέσεις εργασίας και σημαντικές εμπειρίες στους συμμετέχοντες, βελτιώνοντας τις γνώσεις, τις δεξιότητές τους και επομένως το επαγγελματικό τους προφίλ. </a:t>
            </a:r>
          </a:p>
          <a:p>
            <a:pPr algn="just"/>
            <a:r>
              <a:rPr lang="el-GR" b="0" i="0" dirty="0">
                <a:solidFill>
                  <a:srgbClr val="131C43"/>
                </a:solidFill>
                <a:effectLst/>
              </a:rPr>
              <a:t>Στο πλαίσιο του προγράμματος</a:t>
            </a:r>
            <a:r>
              <a:rPr lang="en-US" b="0" i="0" dirty="0">
                <a:solidFill>
                  <a:srgbClr val="131C43"/>
                </a:solidFill>
                <a:effectLst/>
              </a:rPr>
              <a:t> </a:t>
            </a:r>
            <a:r>
              <a:rPr lang="el-GR" dirty="0">
                <a:solidFill>
                  <a:srgbClr val="131C43"/>
                </a:solidFill>
              </a:rPr>
              <a:t>οργανώθηκαν</a:t>
            </a:r>
            <a:r>
              <a:rPr lang="el-GR" b="0" i="0" dirty="0">
                <a:solidFill>
                  <a:srgbClr val="131C43"/>
                </a:solidFill>
                <a:effectLst/>
              </a:rPr>
              <a:t> επισκέψεις σε οργανισμούς, εξειδικευμένα σεμινάρια, μαθήματα γλώσσας και πολιτιστικά προγράμματα στην περιοχή της Απουλίας. </a:t>
            </a:r>
          </a:p>
          <a:p>
            <a:pPr algn="just"/>
            <a:r>
              <a:rPr lang="el-GR" b="0" i="0" dirty="0">
                <a:solidFill>
                  <a:srgbClr val="131C43"/>
                </a:solidFill>
                <a:effectLst/>
              </a:rPr>
              <a:t>Τα μαθήματα για τους εκπαιδευόμενους πραγματοποιήθηκαν με βιωματικό και εργαστηριακό τρόπο στο πεδίο του αγροτουρισμού και οι συμμετέχοντες είχαν τη δυνατότητα να βελτιώσουν γνώσεις και δεξιότητες, αφού διδάχθηκαν το αντικείμενο του αγροτουρισμού, από τους πλέον ειδικούς στον τομέα του αγροτουρισμού.</a:t>
            </a:r>
            <a:endParaRPr lang="el-GR" dirty="0"/>
          </a:p>
        </p:txBody>
      </p:sp>
      <p:pic>
        <p:nvPicPr>
          <p:cNvPr id="4" name="Εικόνα 3">
            <a:extLst>
              <a:ext uri="{FF2B5EF4-FFF2-40B4-BE49-F238E27FC236}">
                <a16:creationId xmlns:a16="http://schemas.microsoft.com/office/drawing/2014/main" id="{77FF6604-C112-927C-C3F8-FC1514B2D86C}"/>
              </a:ext>
            </a:extLst>
          </p:cNvPr>
          <p:cNvPicPr>
            <a:picLocks noChangeAspect="1"/>
          </p:cNvPicPr>
          <p:nvPr/>
        </p:nvPicPr>
        <p:blipFill>
          <a:blip r:embed="rId3"/>
          <a:stretch>
            <a:fillRect/>
          </a:stretch>
        </p:blipFill>
        <p:spPr>
          <a:xfrm>
            <a:off x="8272646" y="6057246"/>
            <a:ext cx="3657917" cy="621846"/>
          </a:xfrm>
          <a:prstGeom prst="rect">
            <a:avLst/>
          </a:prstGeom>
        </p:spPr>
      </p:pic>
      <p:pic>
        <p:nvPicPr>
          <p:cNvPr id="6" name="Εικόνα 5">
            <a:extLst>
              <a:ext uri="{FF2B5EF4-FFF2-40B4-BE49-F238E27FC236}">
                <a16:creationId xmlns:a16="http://schemas.microsoft.com/office/drawing/2014/main" id="{7BD270B1-919C-780A-E15C-2C375E7AA78A}"/>
              </a:ext>
            </a:extLst>
          </p:cNvPr>
          <p:cNvPicPr>
            <a:picLocks noChangeAspect="1"/>
          </p:cNvPicPr>
          <p:nvPr/>
        </p:nvPicPr>
        <p:blipFill>
          <a:blip r:embed="rId4"/>
          <a:stretch>
            <a:fillRect/>
          </a:stretch>
        </p:blipFill>
        <p:spPr>
          <a:xfrm>
            <a:off x="5650147" y="5686197"/>
            <a:ext cx="1152244" cy="1066892"/>
          </a:xfrm>
          <a:prstGeom prst="rect">
            <a:avLst/>
          </a:prstGeom>
        </p:spPr>
      </p:pic>
    </p:spTree>
    <p:extLst>
      <p:ext uri="{BB962C8B-B14F-4D97-AF65-F5344CB8AC3E}">
        <p14:creationId xmlns:p14="http://schemas.microsoft.com/office/powerpoint/2010/main" val="392286626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TotalTime>
  <Words>950</Words>
  <Application>Microsoft Office PowerPoint</Application>
  <PresentationFormat>Ευρεία οθόνη</PresentationFormat>
  <Paragraphs>57</Paragraphs>
  <Slides>17</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17</vt:i4>
      </vt:variant>
    </vt:vector>
  </HeadingPairs>
  <TitlesOfParts>
    <vt:vector size="21" baseType="lpstr">
      <vt:lpstr>Aptos</vt:lpstr>
      <vt:lpstr>Aptos Display</vt:lpstr>
      <vt:lpstr>Arial</vt:lpstr>
      <vt:lpstr>Θέμα του Office</vt:lpstr>
      <vt:lpstr>Προγράμματα ERASMUS + 2024-2025 Σχολείο Δεύτερης Ευκαιρίας Μεσολογγίου </vt:lpstr>
      <vt:lpstr>Τι προσφέρει το Erasmus+ </vt:lpstr>
      <vt:lpstr>Ειδικότερα, το Erasmus+ προσφέρει στo ΣΔΕ (1/2):</vt:lpstr>
      <vt:lpstr>Ειδικότερα, το Erasmus+ προσφέρει στo ΣΔΕ (2/2):</vt:lpstr>
      <vt:lpstr>Μεγάλη επιτυχία για το σχολείο μας!!!!</vt:lpstr>
      <vt:lpstr>Θεματική κατεύθυνση για τις ροές Erasmus+ 2025: ΟΙΚΟΤΟΥΡΙΣΜΟΣ </vt:lpstr>
      <vt:lpstr>Μαρτίνα Φράνκα- Ιταλία 2025 (15 εκπαιδευόμενοι-3 συνοδοί εκπαιδευτικοί)</vt:lpstr>
      <vt:lpstr>Μαρτίνα Φράνκα- Ιταλία 2025 </vt:lpstr>
      <vt:lpstr>Το πρόγραμμα με λίγα λόγια: </vt:lpstr>
      <vt:lpstr>Παρουσίαση του PowerPoint</vt:lpstr>
      <vt:lpstr>Πορτογαλία 2025  (15 εκπαιδευόμενοι-2 συνοδοί εκπαιδευτικοί)</vt:lpstr>
      <vt:lpstr>Πρόγραμμα Erasmus+  Πόρτο -Πορτογαλία  6 Μαΐου - 17 Μαΐου 2025</vt:lpstr>
      <vt:lpstr>Το πρόγραμμα με λίγα λόγια: </vt:lpstr>
      <vt:lpstr>Παρουσίαση του PowerPoint</vt:lpstr>
      <vt:lpstr>Αξιολόγηση προγράμματος -Αποτελέσματα ερωτηματολογίου</vt:lpstr>
      <vt:lpstr>Περισσότερες πληροφορίες </vt:lpstr>
      <vt:lpstr>Σας ευχαριστούμε πολύ για την προσοχή σας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Προγράμματα ERASMUS + 2024-2025 Σχολείο Δεύτερης Ευκαιρίας Μεσολογγίου </dc:title>
  <dc:creator>Αθηνά Καζάνα</dc:creator>
  <cp:lastModifiedBy>Yiannis Chatzis</cp:lastModifiedBy>
  <cp:revision>17</cp:revision>
  <dcterms:created xsi:type="dcterms:W3CDTF">2025-06-10T10:33:09Z</dcterms:created>
  <dcterms:modified xsi:type="dcterms:W3CDTF">2025-06-29T05:39:25Z</dcterms:modified>
</cp:coreProperties>
</file>